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3" r:id="rId1"/>
  </p:sldMasterIdLst>
  <p:notesMasterIdLst>
    <p:notesMasterId r:id="rId21"/>
  </p:notesMasterIdLst>
  <p:sldIdLst>
    <p:sldId id="256" r:id="rId2"/>
    <p:sldId id="260" r:id="rId3"/>
    <p:sldId id="261" r:id="rId4"/>
    <p:sldId id="276" r:id="rId5"/>
    <p:sldId id="286" r:id="rId6"/>
    <p:sldId id="288" r:id="rId7"/>
    <p:sldId id="290" r:id="rId8"/>
    <p:sldId id="291" r:id="rId9"/>
    <p:sldId id="298" r:id="rId10"/>
    <p:sldId id="292" r:id="rId11"/>
    <p:sldId id="289" r:id="rId12"/>
    <p:sldId id="295" r:id="rId13"/>
    <p:sldId id="296" r:id="rId14"/>
    <p:sldId id="269" r:id="rId15"/>
    <p:sldId id="284" r:id="rId16"/>
    <p:sldId id="285" r:id="rId17"/>
    <p:sldId id="287" r:id="rId18"/>
    <p:sldId id="299" r:id="rId19"/>
    <p:sldId id="277" r:id="rId20"/>
  </p:sldIdLst>
  <p:sldSz cx="9144000" cy="5143500" type="screen16x9"/>
  <p:notesSz cx="6858000" cy="9144000"/>
  <p:embeddedFontLst>
    <p:embeddedFont>
      <p:font typeface="Bebas Neue" panose="020B0606020202050201" pitchFamily="34" charset="0"/>
      <p:regular r:id="rId22"/>
    </p:embeddedFont>
    <p:embeddedFont>
      <p:font typeface="Helvetica" panose="020B0604020202020204" pitchFamily="34" charset="0"/>
      <p:regular r:id="rId23"/>
      <p:bold r:id="rId24"/>
      <p:italic r:id="rId25"/>
      <p:boldItalic r:id="rId26"/>
    </p:embeddedFont>
    <p:embeddedFont>
      <p:font typeface="Montserrat" panose="00000500000000000000" pitchFamily="2" charset="0"/>
      <p:regular r:id="rId27"/>
      <p:bold r:id="rId28"/>
      <p:italic r:id="rId29"/>
      <p:boldItalic r:id="rId30"/>
    </p:embeddedFont>
    <p:embeddedFont>
      <p:font typeface="Rubik" panose="020B0604020202020204" charset="-79"/>
      <p:regular r:id="rId31"/>
      <p:bold r:id="rId32"/>
      <p:italic r:id="rId33"/>
      <p:boldItalic r:id="rId3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BE8A79C-7FEC-4FAD-9D02-6E44C53A01EE}">
  <a:tblStyle styleId="{6BE8A79C-7FEC-4FAD-9D02-6E44C53A01E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6D7172D5-7E4D-41FD-9A58-A27DA5796A95}" styleName="Table_1">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352"/>
    <p:restoredTop sz="94787"/>
  </p:normalViewPr>
  <p:slideViewPr>
    <p:cSldViewPr snapToGrid="0">
      <p:cViewPr varScale="1">
        <p:scale>
          <a:sx n="185" d="100"/>
          <a:sy n="185" d="100"/>
        </p:scale>
        <p:origin x="774" y="-528"/>
      </p:cViewPr>
      <p:guideLst>
        <p:guide orient="horz" pos="1620"/>
        <p:guide pos="2880"/>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21" Type="http://schemas.openxmlformats.org/officeDocument/2006/relationships/notesMaster" Target="notesMasters/notesMaster1.xml"/><Relationship Id="rId34" Type="http://schemas.openxmlformats.org/officeDocument/2006/relationships/font" Target="fonts/font1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font" Target="fonts/font12.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font" Target="fonts/font11.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a:extLst>
            <a:ext uri="{FF2B5EF4-FFF2-40B4-BE49-F238E27FC236}">
              <a16:creationId xmlns:a16="http://schemas.microsoft.com/office/drawing/2014/main" id="{DAB71985-6C76-620C-8B3A-756CACA00B0A}"/>
            </a:ext>
          </a:extLst>
        </p:cNvPr>
        <p:cNvGrpSpPr/>
        <p:nvPr/>
      </p:nvGrpSpPr>
      <p:grpSpPr>
        <a:xfrm>
          <a:off x="0" y="0"/>
          <a:ext cx="0" cy="0"/>
          <a:chOff x="0" y="0"/>
          <a:chExt cx="0" cy="0"/>
        </a:xfrm>
      </p:grpSpPr>
      <p:sp>
        <p:nvSpPr>
          <p:cNvPr id="357" name="Google Shape;357;g21258269c9b_0_103:notes">
            <a:extLst>
              <a:ext uri="{FF2B5EF4-FFF2-40B4-BE49-F238E27FC236}">
                <a16:creationId xmlns:a16="http://schemas.microsoft.com/office/drawing/2014/main" id="{B2CE71E2-3A2E-1EDA-F846-DB5905FA86C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21258269c9b_0_103:notes">
            <a:extLst>
              <a:ext uri="{FF2B5EF4-FFF2-40B4-BE49-F238E27FC236}">
                <a16:creationId xmlns:a16="http://schemas.microsoft.com/office/drawing/2014/main" id="{CC9EC641-8019-8E34-AF9D-F920094ADDE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spcAft>
                <a:spcPts val="600"/>
              </a:spcAft>
              <a:buNone/>
            </a:pPr>
            <a:r>
              <a:rPr lang="en-US" dirty="0">
                <a:effectLst/>
                <a:latin typeface="Helvetica" pitchFamily="2" charset="0"/>
              </a:rPr>
              <a:t>One of the most important results of a logistic regression model is the </a:t>
            </a:r>
            <a:r>
              <a:rPr lang="en-US" b="1" dirty="0">
                <a:effectLst/>
                <a:latin typeface="Helvetica" pitchFamily="2" charset="0"/>
              </a:rPr>
              <a:t>odds ratio</a:t>
            </a:r>
            <a:r>
              <a:rPr lang="en-US" dirty="0">
                <a:effectLst/>
                <a:latin typeface="Helvetica" pitchFamily="2" charset="0"/>
              </a:rPr>
              <a:t> (OR), which helps interpret the effect of each predictor on the likelihood of depression. The odds ratio tells us how the odds of depression change for each unit increase in the predictor.</a:t>
            </a:r>
          </a:p>
          <a:p>
            <a:pPr>
              <a:spcAft>
                <a:spcPts val="600"/>
              </a:spcAft>
              <a:buNone/>
            </a:pPr>
            <a:r>
              <a:rPr lang="en-US" dirty="0">
                <a:effectLst/>
                <a:latin typeface="Helvetica" pitchFamily="2" charset="0"/>
              </a:rPr>
              <a:t>For example:</a:t>
            </a:r>
          </a:p>
          <a:p>
            <a:pPr>
              <a:spcAft>
                <a:spcPts val="600"/>
              </a:spcAft>
              <a:buFont typeface="Arial" panose="020B0604020202020204" pitchFamily="34" charset="0"/>
              <a:buChar char="•"/>
            </a:pPr>
            <a:r>
              <a:rPr lang="en-US" dirty="0">
                <a:effectLst/>
                <a:latin typeface="Symbol" pitchFamily="2" charset="2"/>
              </a:rPr>
              <a:t>• </a:t>
            </a:r>
            <a:r>
              <a:rPr lang="en-US" b="1" dirty="0">
                <a:effectLst/>
                <a:latin typeface="Helvetica" pitchFamily="2" charset="0"/>
              </a:rPr>
              <a:t>Age</a:t>
            </a:r>
            <a:r>
              <a:rPr lang="en-US" dirty="0">
                <a:effectLst/>
                <a:latin typeface="Helvetica" pitchFamily="2" charset="0"/>
              </a:rPr>
              <a:t> (per additional year) has an odds ratio of 0.8958, meaning older students are less likely to be depressed.</a:t>
            </a:r>
          </a:p>
          <a:p>
            <a:pPr>
              <a:spcAft>
                <a:spcPts val="600"/>
              </a:spcAft>
              <a:buFont typeface="Arial" panose="020B0604020202020204" pitchFamily="34" charset="0"/>
              <a:buChar char="•"/>
            </a:pPr>
            <a:r>
              <a:rPr lang="en-US" dirty="0">
                <a:effectLst/>
                <a:latin typeface="Symbol" pitchFamily="2" charset="2"/>
              </a:rPr>
              <a:t>• </a:t>
            </a:r>
            <a:r>
              <a:rPr lang="en-US" b="1" dirty="0">
                <a:effectLst/>
                <a:latin typeface="Helvetica" pitchFamily="2" charset="0"/>
              </a:rPr>
              <a:t>Academic Pressure</a:t>
            </a:r>
            <a:r>
              <a:rPr lang="en-US" dirty="0">
                <a:effectLst/>
                <a:latin typeface="Helvetica" pitchFamily="2" charset="0"/>
              </a:rPr>
              <a:t> has an odds ratio of 2.3090, indicating that higher academic pressure significantly increases the odds of depression.</a:t>
            </a:r>
          </a:p>
          <a:p>
            <a:pPr>
              <a:spcAft>
                <a:spcPts val="600"/>
              </a:spcAft>
              <a:buFont typeface="Arial" panose="020B0604020202020204" pitchFamily="34" charset="0"/>
              <a:buChar char="•"/>
            </a:pPr>
            <a:r>
              <a:rPr lang="en-US" dirty="0">
                <a:effectLst/>
                <a:latin typeface="Symbol" pitchFamily="2" charset="2"/>
              </a:rPr>
              <a:t>• </a:t>
            </a:r>
            <a:r>
              <a:rPr lang="en-US" b="1" dirty="0">
                <a:effectLst/>
                <a:latin typeface="Helvetica" pitchFamily="2" charset="0"/>
              </a:rPr>
              <a:t>Suicidal Thoughts</a:t>
            </a:r>
            <a:r>
              <a:rPr lang="en-US" dirty="0">
                <a:effectLst/>
                <a:latin typeface="Helvetica" pitchFamily="2" charset="0"/>
              </a:rPr>
              <a:t> is the most significant predictor with an odds ratio of 12.3005, showing that students who have suicidal thoughts are more than 12 times more likely to suffer from depression.</a:t>
            </a:r>
          </a:p>
          <a:p>
            <a:pPr>
              <a:spcAft>
                <a:spcPts val="600"/>
              </a:spcAft>
            </a:pPr>
            <a:r>
              <a:rPr lang="en-US" dirty="0">
                <a:effectLst/>
                <a:latin typeface="Helvetica" pitchFamily="2" charset="0"/>
              </a:rPr>
              <a:t>These results provide actionable insights into which factors most strongly influence student depression.</a:t>
            </a:r>
          </a:p>
          <a:p>
            <a:pPr marL="0" lvl="0" indent="0" algn="l" rtl="0">
              <a:spcBef>
                <a:spcPts val="0"/>
              </a:spcBef>
              <a:spcAft>
                <a:spcPts val="0"/>
              </a:spcAft>
              <a:buNone/>
            </a:pPr>
            <a:r>
              <a:rPr lang="en-US" dirty="0"/>
              <a:t>### Interpretations  </a:t>
            </a:r>
          </a:p>
          <a:p>
            <a:pPr marL="0" lvl="0" indent="0" algn="l" rtl="0">
              <a:spcBef>
                <a:spcPts val="0"/>
              </a:spcBef>
              <a:spcAft>
                <a:spcPts val="0"/>
              </a:spcAft>
              <a:buNone/>
            </a:pPr>
            <a:r>
              <a:rPr lang="en-US" dirty="0"/>
              <a:t>  </a:t>
            </a:r>
          </a:p>
          <a:p>
            <a:pPr marL="0" lvl="0" indent="0" algn="l" rtl="0">
              <a:spcBef>
                <a:spcPts val="0"/>
              </a:spcBef>
              <a:spcAft>
                <a:spcPts val="0"/>
              </a:spcAft>
              <a:buNone/>
            </a:pPr>
            <a:r>
              <a:rPr lang="en-US" dirty="0"/>
              <a:t>- **Odds Ratio (OR):**    </a:t>
            </a:r>
          </a:p>
          <a:p>
            <a:pPr marL="0" lvl="0" indent="0" algn="l" rtl="0">
              <a:spcBef>
                <a:spcPts val="0"/>
              </a:spcBef>
              <a:spcAft>
                <a:spcPts val="0"/>
              </a:spcAft>
              <a:buNone/>
            </a:pPr>
            <a:r>
              <a:rPr lang="en-US" dirty="0"/>
              <a:t>  - Values greater than 1 indicate increased odds of the outcome for that predictor.  </a:t>
            </a:r>
          </a:p>
          <a:p>
            <a:pPr marL="0" lvl="0" indent="0" algn="l" rtl="0">
              <a:spcBef>
                <a:spcPts val="0"/>
              </a:spcBef>
              <a:spcAft>
                <a:spcPts val="0"/>
              </a:spcAft>
              <a:buNone/>
            </a:pPr>
            <a:r>
              <a:rPr lang="en-US" dirty="0"/>
              <a:t>  - Values less than 1 indicate decreased odds (protective effect).  </a:t>
            </a:r>
          </a:p>
          <a:p>
            <a:pPr marL="0" lvl="0" indent="0" algn="l" rtl="0">
              <a:spcBef>
                <a:spcPts val="0"/>
              </a:spcBef>
              <a:spcAft>
                <a:spcPts val="0"/>
              </a:spcAft>
              <a:buNone/>
            </a:pPr>
            <a:r>
              <a:rPr lang="en-US" dirty="0"/>
              <a:t>  </a:t>
            </a:r>
          </a:p>
          <a:p>
            <a:pPr marL="0" lvl="0" indent="0" algn="l" rtl="0">
              <a:spcBef>
                <a:spcPts val="0"/>
              </a:spcBef>
              <a:spcAft>
                <a:spcPts val="0"/>
              </a:spcAft>
              <a:buNone/>
            </a:pPr>
            <a:r>
              <a:rPr lang="en-US" dirty="0"/>
              <a:t>- **Significant Predictors:**  </a:t>
            </a:r>
          </a:p>
          <a:p>
            <a:pPr marL="0" lvl="0" indent="0" algn="l" rtl="0">
              <a:spcBef>
                <a:spcPts val="0"/>
              </a:spcBef>
              <a:spcAft>
                <a:spcPts val="0"/>
              </a:spcAft>
              <a:buNone/>
            </a:pPr>
            <a:r>
              <a:rPr lang="en-US" dirty="0"/>
              <a:t>  - **Risk Factors (OR &gt; 1 and statistically significant):**  </a:t>
            </a:r>
          </a:p>
          <a:p>
            <a:pPr marL="0" lvl="0" indent="0" algn="l" rtl="0">
              <a:spcBef>
                <a:spcPts val="0"/>
              </a:spcBef>
              <a:spcAft>
                <a:spcPts val="0"/>
              </a:spcAft>
              <a:buNone/>
            </a:pPr>
            <a:r>
              <a:rPr lang="en-US" dirty="0"/>
              <a:t>    - **Academic Pressure (OR = 2.31):** Higher academic pressure increases the odds of the outcome.  </a:t>
            </a:r>
          </a:p>
          <a:p>
            <a:pPr marL="0" lvl="0" indent="0" algn="l" rtl="0">
              <a:spcBef>
                <a:spcPts val="0"/>
              </a:spcBef>
              <a:spcAft>
                <a:spcPts val="0"/>
              </a:spcAft>
              <a:buNone/>
            </a:pPr>
            <a:r>
              <a:rPr lang="en-US" dirty="0"/>
              <a:t>    - **CGPA (OR = 1.06):** Increases in CGPA are associated with slightly higher odds of the outcome.  </a:t>
            </a:r>
          </a:p>
          <a:p>
            <a:pPr marL="0" lvl="0" indent="0" algn="l" rtl="0">
              <a:spcBef>
                <a:spcPts val="0"/>
              </a:spcBef>
              <a:spcAft>
                <a:spcPts val="0"/>
              </a:spcAft>
              <a:buNone/>
            </a:pPr>
            <a:r>
              <a:rPr lang="en-US" dirty="0"/>
              <a:t>    - **Work‐Study Hours (OR = 1.12):** More work-study hours increase the odds.  </a:t>
            </a:r>
          </a:p>
          <a:p>
            <a:pPr marL="0" lvl="0" indent="0" algn="l" rtl="0">
              <a:spcBef>
                <a:spcPts val="0"/>
              </a:spcBef>
              <a:spcAft>
                <a:spcPts val="0"/>
              </a:spcAft>
              <a:buNone/>
            </a:pPr>
            <a:r>
              <a:rPr lang="en-US" dirty="0"/>
              <a:t>    - **Ever had suicidal thoughts (OR = 12.30):** Strongly increases the odds.  </a:t>
            </a:r>
          </a:p>
          <a:p>
            <a:pPr marL="0" lvl="0" indent="0" algn="l" rtl="0">
              <a:spcBef>
                <a:spcPts val="0"/>
              </a:spcBef>
              <a:spcAft>
                <a:spcPts val="0"/>
              </a:spcAft>
              <a:buNone/>
            </a:pPr>
            <a:r>
              <a:rPr lang="en-US" dirty="0"/>
              <a:t>    - **Family History of Mental Illness (OR = 1.27):** Increases the odds.  </a:t>
            </a:r>
          </a:p>
          <a:p>
            <a:pPr marL="0" lvl="0" indent="0" algn="l" rtl="0">
              <a:spcBef>
                <a:spcPts val="0"/>
              </a:spcBef>
              <a:spcAft>
                <a:spcPts val="0"/>
              </a:spcAft>
              <a:buNone/>
            </a:pPr>
            <a:r>
              <a:rPr lang="en-US" dirty="0"/>
              <a:t>    </a:t>
            </a:r>
          </a:p>
          <a:p>
            <a:pPr marL="0" lvl="0" indent="0" algn="l" rtl="0">
              <a:spcBef>
                <a:spcPts val="0"/>
              </a:spcBef>
              <a:spcAft>
                <a:spcPts val="0"/>
              </a:spcAft>
              <a:buNone/>
            </a:pPr>
            <a:r>
              <a:rPr lang="en-US" dirty="0"/>
              <a:t>  - **Protective Factors (OR &lt; 1 and statistically significant):**  </a:t>
            </a:r>
          </a:p>
          <a:p>
            <a:pPr marL="0" lvl="0" indent="0" algn="l" rtl="0">
              <a:spcBef>
                <a:spcPts val="0"/>
              </a:spcBef>
              <a:spcAft>
                <a:spcPts val="0"/>
              </a:spcAft>
              <a:buNone/>
            </a:pPr>
            <a:r>
              <a:rPr lang="en-US" dirty="0"/>
              <a:t>    - **Age (OR = 0.90):** Older age decreases the odds.  </a:t>
            </a:r>
          </a:p>
          <a:p>
            <a:pPr marL="0" lvl="0" indent="0" algn="l" rtl="0">
              <a:spcBef>
                <a:spcPts val="0"/>
              </a:spcBef>
              <a:spcAft>
                <a:spcPts val="0"/>
              </a:spcAft>
              <a:buNone/>
            </a:pPr>
            <a:r>
              <a:rPr lang="en-US" dirty="0"/>
              <a:t>    - **Study Satisfaction (OR = 0.79):** Higher satisfaction is associated with lower odds.  </a:t>
            </a:r>
          </a:p>
          <a:p>
            <a:pPr marL="0" lvl="0" indent="0" algn="l" rtl="0">
              <a:spcBef>
                <a:spcPts val="0"/>
              </a:spcBef>
              <a:spcAft>
                <a:spcPts val="0"/>
              </a:spcAft>
              <a:buNone/>
            </a:pPr>
            <a:r>
              <a:rPr lang="en-US" dirty="0"/>
              <a:t>    </a:t>
            </a:r>
          </a:p>
          <a:p>
            <a:pPr marL="0" lvl="0" indent="0" algn="l" rtl="0">
              <a:spcBef>
                <a:spcPts val="0"/>
              </a:spcBef>
              <a:spcAft>
                <a:spcPts val="0"/>
              </a:spcAft>
              <a:buNone/>
            </a:pPr>
            <a:r>
              <a:rPr lang="en-US" dirty="0"/>
              <a:t>- **Non-significant Predictors:**  </a:t>
            </a:r>
          </a:p>
          <a:p>
            <a:pPr marL="0" lvl="0" indent="0" algn="l" rtl="0">
              <a:spcBef>
                <a:spcPts val="0"/>
              </a:spcBef>
              <a:spcAft>
                <a:spcPts val="0"/>
              </a:spcAft>
              <a:buNone/>
            </a:pPr>
            <a:r>
              <a:rPr lang="en-US" dirty="0"/>
              <a:t>  - **Gender (Male vs. Female) and Financial Stress levels (1 to 5):** Their 95% confidence intervals include 1, implying no statistically significant effect. </a:t>
            </a:r>
            <a:endParaRPr lang="en-US" dirty="0">
              <a:effectLst/>
              <a:latin typeface="Helvetica" pitchFamily="2" charset="0"/>
            </a:endParaRPr>
          </a:p>
        </p:txBody>
      </p:sp>
    </p:spTree>
    <p:extLst>
      <p:ext uri="{BB962C8B-B14F-4D97-AF65-F5344CB8AC3E}">
        <p14:creationId xmlns:p14="http://schemas.microsoft.com/office/powerpoint/2010/main" val="34994831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a:extLst>
            <a:ext uri="{FF2B5EF4-FFF2-40B4-BE49-F238E27FC236}">
              <a16:creationId xmlns:a16="http://schemas.microsoft.com/office/drawing/2014/main" id="{49687EAE-EF06-5E87-6B1B-0616247EE386}"/>
            </a:ext>
          </a:extLst>
        </p:cNvPr>
        <p:cNvGrpSpPr/>
        <p:nvPr/>
      </p:nvGrpSpPr>
      <p:grpSpPr>
        <a:xfrm>
          <a:off x="0" y="0"/>
          <a:ext cx="0" cy="0"/>
          <a:chOff x="0" y="0"/>
          <a:chExt cx="0" cy="0"/>
        </a:xfrm>
      </p:grpSpPr>
      <p:sp>
        <p:nvSpPr>
          <p:cNvPr id="357" name="Google Shape;357;g21258269c9b_0_103:notes">
            <a:extLst>
              <a:ext uri="{FF2B5EF4-FFF2-40B4-BE49-F238E27FC236}">
                <a16:creationId xmlns:a16="http://schemas.microsoft.com/office/drawing/2014/main" id="{0C467326-4235-BCCD-772E-B38DBC50388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21258269c9b_0_103:notes">
            <a:extLst>
              <a:ext uri="{FF2B5EF4-FFF2-40B4-BE49-F238E27FC236}">
                <a16:creationId xmlns:a16="http://schemas.microsoft.com/office/drawing/2014/main" id="{429EBDF2-C8BB-3395-70A1-0AAAE819C0E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spcAft>
                <a:spcPts val="600"/>
              </a:spcAft>
              <a:buNone/>
            </a:pPr>
            <a:r>
              <a:rPr lang="en-US" dirty="0">
                <a:effectLst/>
                <a:latin typeface="Helvetica" pitchFamily="2" charset="0"/>
              </a:rPr>
              <a:t>Logistic regression is a statistical method used when the dependent variable is binary—such as the presence or absence of depression. Unlike linear regression, which predicts continuous outcomes, logistic regression predicts the probability of an event occurring (e.g., being depressed). The logistic regression model calculates the log-odds of the dependent variable (depression) as a linear function of the independent variables (predictors). The formula for the model looks like this:</a:t>
            </a:r>
          </a:p>
          <a:p>
            <a:pPr>
              <a:spcAft>
                <a:spcPts val="600"/>
              </a:spcAft>
              <a:buNone/>
            </a:pPr>
            <a:r>
              <a:rPr lang="en-US" dirty="0">
                <a:effectLst/>
                <a:latin typeface="Helvetica" pitchFamily="2" charset="0"/>
              </a:rPr>
              <a:t>logit(P)=</a:t>
            </a:r>
            <a:r>
              <a:rPr lang="el-GR" dirty="0">
                <a:effectLst/>
                <a:latin typeface="Helvetica" pitchFamily="2" charset="0"/>
              </a:rPr>
              <a:t>β0+β1×</a:t>
            </a:r>
            <a:r>
              <a:rPr lang="en-US" dirty="0">
                <a:effectLst/>
                <a:latin typeface="Helvetica" pitchFamily="2" charset="0"/>
              </a:rPr>
              <a:t>Gender+</a:t>
            </a:r>
            <a:r>
              <a:rPr lang="el-GR" dirty="0">
                <a:effectLst/>
                <a:latin typeface="Helvetica" pitchFamily="2" charset="0"/>
              </a:rPr>
              <a:t>β2×</a:t>
            </a:r>
            <a:r>
              <a:rPr lang="en-US" dirty="0">
                <a:effectLst/>
                <a:latin typeface="Helvetica" pitchFamily="2" charset="0"/>
              </a:rPr>
              <a:t>Age+…\text{logit}(P) = \beta_0 + \beta_1 \times \text{Gender} + \beta_2 \times \text{Age} + \</a:t>
            </a:r>
            <a:r>
              <a:rPr lang="en-US" dirty="0" err="1">
                <a:effectLst/>
                <a:latin typeface="Helvetica" pitchFamily="2" charset="0"/>
              </a:rPr>
              <a:t>dotslogit</a:t>
            </a:r>
            <a:r>
              <a:rPr lang="en-US" dirty="0">
                <a:effectLst/>
                <a:latin typeface="Helvetica" pitchFamily="2" charset="0"/>
              </a:rPr>
              <a:t>(P)=</a:t>
            </a:r>
            <a:r>
              <a:rPr lang="el-GR" dirty="0">
                <a:effectLst/>
                <a:latin typeface="Helvetica" pitchFamily="2" charset="0"/>
              </a:rPr>
              <a:t>β0</a:t>
            </a:r>
            <a:r>
              <a:rPr lang="el-GR" dirty="0">
                <a:effectLst/>
                <a:latin typeface="Arial" panose="020B0604020202020204" pitchFamily="34" charset="0"/>
              </a:rPr>
              <a:t>​</a:t>
            </a:r>
            <a:r>
              <a:rPr lang="el-GR" dirty="0">
                <a:effectLst/>
                <a:latin typeface="Helvetica" pitchFamily="2" charset="0"/>
              </a:rPr>
              <a:t>+β1</a:t>
            </a:r>
            <a:r>
              <a:rPr lang="el-GR" dirty="0">
                <a:effectLst/>
                <a:latin typeface="Arial" panose="020B0604020202020204" pitchFamily="34" charset="0"/>
              </a:rPr>
              <a:t>​</a:t>
            </a:r>
            <a:r>
              <a:rPr lang="el-GR" dirty="0">
                <a:effectLst/>
                <a:latin typeface="Helvetica" pitchFamily="2" charset="0"/>
              </a:rPr>
              <a:t>×</a:t>
            </a:r>
            <a:r>
              <a:rPr lang="en-US" dirty="0">
                <a:effectLst/>
                <a:latin typeface="Helvetica" pitchFamily="2" charset="0"/>
              </a:rPr>
              <a:t>Gender+</a:t>
            </a:r>
            <a:r>
              <a:rPr lang="el-GR" dirty="0">
                <a:effectLst/>
                <a:latin typeface="Helvetica" pitchFamily="2" charset="0"/>
              </a:rPr>
              <a:t>β2</a:t>
            </a:r>
            <a:r>
              <a:rPr lang="el-GR" dirty="0">
                <a:effectLst/>
                <a:latin typeface="Arial" panose="020B0604020202020204" pitchFamily="34" charset="0"/>
              </a:rPr>
              <a:t>​</a:t>
            </a:r>
            <a:r>
              <a:rPr lang="el-GR" dirty="0">
                <a:effectLst/>
                <a:latin typeface="Helvetica" pitchFamily="2" charset="0"/>
              </a:rPr>
              <a:t>×</a:t>
            </a:r>
            <a:r>
              <a:rPr lang="en-US" dirty="0">
                <a:effectLst/>
                <a:latin typeface="Helvetica" pitchFamily="2" charset="0"/>
              </a:rPr>
              <a:t>Age+… </a:t>
            </a:r>
          </a:p>
          <a:p>
            <a:pPr>
              <a:spcAft>
                <a:spcPts val="600"/>
              </a:spcAft>
            </a:pPr>
            <a:r>
              <a:rPr lang="en-US" dirty="0">
                <a:effectLst/>
                <a:latin typeface="Helvetica" pitchFamily="2" charset="0"/>
              </a:rPr>
              <a:t>Where logit(P)\text{logit}(P)logit(P) is the log-odds of depression, and the </a:t>
            </a:r>
            <a:r>
              <a:rPr lang="el-GR" dirty="0">
                <a:effectLst/>
                <a:latin typeface="Helvetica" pitchFamily="2" charset="0"/>
              </a:rPr>
              <a:t>β\</a:t>
            </a:r>
            <a:r>
              <a:rPr lang="en-US" dirty="0">
                <a:effectLst/>
                <a:latin typeface="Helvetica" pitchFamily="2" charset="0"/>
              </a:rPr>
              <a:t>beta</a:t>
            </a:r>
            <a:r>
              <a:rPr lang="el-GR" dirty="0">
                <a:effectLst/>
                <a:latin typeface="Helvetica" pitchFamily="2" charset="0"/>
              </a:rPr>
              <a:t>β </a:t>
            </a:r>
            <a:r>
              <a:rPr lang="en-US" dirty="0">
                <a:effectLst/>
                <a:latin typeface="Helvetica" pitchFamily="2" charset="0"/>
              </a:rPr>
              <a:t>coefficients represent the influence of each predictor.</a:t>
            </a:r>
          </a:p>
          <a:p>
            <a:pPr>
              <a:spcAft>
                <a:spcPts val="600"/>
              </a:spcAft>
              <a:buNone/>
            </a:pPr>
            <a:br>
              <a:rPr lang="en-US" dirty="0"/>
            </a:br>
            <a:r>
              <a:rPr lang="en-US" b="1" dirty="0">
                <a:effectLst/>
                <a:latin typeface="Helvetica" pitchFamily="2" charset="0"/>
              </a:rPr>
              <a:t>Model Evaluation:</a:t>
            </a:r>
            <a:endParaRPr lang="en-US" dirty="0">
              <a:effectLst/>
              <a:latin typeface="Helvetica" pitchFamily="2" charset="0"/>
            </a:endParaRPr>
          </a:p>
          <a:p>
            <a:pPr>
              <a:spcAft>
                <a:spcPts val="600"/>
              </a:spcAft>
              <a:buNone/>
            </a:pPr>
            <a:r>
              <a:rPr lang="en-US" dirty="0">
                <a:effectLst/>
                <a:latin typeface="Helvetica" pitchFamily="2" charset="0"/>
              </a:rPr>
              <a:t>After fitting the model, we evaluate its performance using metrics such as accuracy, sensitivity, specificity, and AUC (Area Under the Curve). These metrics tell us how well the model can predict depression:</a:t>
            </a:r>
          </a:p>
          <a:p>
            <a:pPr>
              <a:spcAft>
                <a:spcPts val="600"/>
              </a:spcAft>
              <a:buFont typeface="Arial" panose="020B0604020202020204" pitchFamily="34" charset="0"/>
              <a:buChar char="•"/>
            </a:pPr>
            <a:r>
              <a:rPr lang="en-US" dirty="0">
                <a:effectLst/>
                <a:latin typeface="Symbol" pitchFamily="2" charset="2"/>
              </a:rPr>
              <a:t>• </a:t>
            </a:r>
            <a:r>
              <a:rPr lang="en-US" b="1" dirty="0">
                <a:effectLst/>
                <a:latin typeface="Helvetica" pitchFamily="2" charset="0"/>
              </a:rPr>
              <a:t>Accuracy</a:t>
            </a:r>
            <a:r>
              <a:rPr lang="en-US" dirty="0">
                <a:effectLst/>
                <a:latin typeface="Helvetica" pitchFamily="2" charset="0"/>
              </a:rPr>
              <a:t> tells us the proportion of correct predictions.</a:t>
            </a:r>
          </a:p>
          <a:p>
            <a:pPr>
              <a:spcAft>
                <a:spcPts val="600"/>
              </a:spcAft>
              <a:buFont typeface="Arial" panose="020B0604020202020204" pitchFamily="34" charset="0"/>
              <a:buChar char="•"/>
            </a:pPr>
            <a:r>
              <a:rPr lang="en-US" dirty="0">
                <a:effectLst/>
                <a:latin typeface="Symbol" pitchFamily="2" charset="2"/>
              </a:rPr>
              <a:t>• </a:t>
            </a:r>
            <a:r>
              <a:rPr lang="en-US" b="1" dirty="0">
                <a:effectLst/>
                <a:latin typeface="Helvetica" pitchFamily="2" charset="0"/>
              </a:rPr>
              <a:t>Sensitivity</a:t>
            </a:r>
            <a:r>
              <a:rPr lang="en-US" dirty="0">
                <a:effectLst/>
                <a:latin typeface="Helvetica" pitchFamily="2" charset="0"/>
              </a:rPr>
              <a:t> (also called recall) measures the model's ability to correctly identify students who are depressed.</a:t>
            </a:r>
          </a:p>
          <a:p>
            <a:pPr>
              <a:spcAft>
                <a:spcPts val="600"/>
              </a:spcAft>
              <a:buFont typeface="Arial" panose="020B0604020202020204" pitchFamily="34" charset="0"/>
              <a:buChar char="•"/>
            </a:pPr>
            <a:r>
              <a:rPr lang="en-US" dirty="0">
                <a:effectLst/>
                <a:latin typeface="Symbol" pitchFamily="2" charset="2"/>
              </a:rPr>
              <a:t>• </a:t>
            </a:r>
            <a:r>
              <a:rPr lang="en-US" b="1" dirty="0">
                <a:effectLst/>
                <a:latin typeface="Helvetica" pitchFamily="2" charset="0"/>
              </a:rPr>
              <a:t>Specificity</a:t>
            </a:r>
            <a:r>
              <a:rPr lang="en-US" dirty="0">
                <a:effectLst/>
                <a:latin typeface="Helvetica" pitchFamily="2" charset="0"/>
              </a:rPr>
              <a:t> measures the model’s ability to identify students who are not depressed.</a:t>
            </a:r>
          </a:p>
          <a:p>
            <a:pPr>
              <a:spcAft>
                <a:spcPts val="600"/>
              </a:spcAft>
              <a:buFont typeface="Arial" panose="020B0604020202020204" pitchFamily="34" charset="0"/>
              <a:buChar char="•"/>
            </a:pPr>
            <a:r>
              <a:rPr lang="en-US" dirty="0">
                <a:effectLst/>
                <a:latin typeface="Symbol" pitchFamily="2" charset="2"/>
              </a:rPr>
              <a:t>• </a:t>
            </a:r>
            <a:r>
              <a:rPr lang="en-US" b="1" dirty="0">
                <a:effectLst/>
                <a:latin typeface="Helvetica" pitchFamily="2" charset="0"/>
              </a:rPr>
              <a:t>AUC</a:t>
            </a:r>
            <a:r>
              <a:rPr lang="en-US" dirty="0">
                <a:effectLst/>
                <a:latin typeface="Helvetica" pitchFamily="2" charset="0"/>
              </a:rPr>
              <a:t> provides an overall measure of model performance, where a value of 1 indicates perfect prediction and a value of 0.5 indicates no better than random guessing.</a:t>
            </a:r>
          </a:p>
          <a:p>
            <a:pPr>
              <a:spcAft>
                <a:spcPts val="600"/>
              </a:spcAft>
            </a:pPr>
            <a:r>
              <a:rPr lang="en-US" dirty="0">
                <a:effectLst/>
                <a:latin typeface="Helvetica" pitchFamily="2" charset="0"/>
              </a:rPr>
              <a:t>In our model, the </a:t>
            </a:r>
            <a:r>
              <a:rPr lang="en-US" b="1" dirty="0">
                <a:effectLst/>
                <a:latin typeface="Helvetica" pitchFamily="2" charset="0"/>
              </a:rPr>
              <a:t>AUC</a:t>
            </a:r>
            <a:r>
              <a:rPr lang="en-US" dirty="0">
                <a:effectLst/>
                <a:latin typeface="Helvetica" pitchFamily="2" charset="0"/>
              </a:rPr>
              <a:t> was 0.915, indicating excellent model discrimination, meaning the model performs well at distinguishing between students who are depressed and those who are not.</a:t>
            </a:r>
          </a:p>
        </p:txBody>
      </p:sp>
    </p:spTree>
    <p:extLst>
      <p:ext uri="{BB962C8B-B14F-4D97-AF65-F5344CB8AC3E}">
        <p14:creationId xmlns:p14="http://schemas.microsoft.com/office/powerpoint/2010/main" val="15183462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a:extLst>
            <a:ext uri="{FF2B5EF4-FFF2-40B4-BE49-F238E27FC236}">
              <a16:creationId xmlns:a16="http://schemas.microsoft.com/office/drawing/2014/main" id="{7AEB24AC-5105-CA1F-2137-D52BE00C9DA4}"/>
            </a:ext>
          </a:extLst>
        </p:cNvPr>
        <p:cNvGrpSpPr/>
        <p:nvPr/>
      </p:nvGrpSpPr>
      <p:grpSpPr>
        <a:xfrm>
          <a:off x="0" y="0"/>
          <a:ext cx="0" cy="0"/>
          <a:chOff x="0" y="0"/>
          <a:chExt cx="0" cy="0"/>
        </a:xfrm>
      </p:grpSpPr>
      <p:sp>
        <p:nvSpPr>
          <p:cNvPr id="357" name="Google Shape;357;g21258269c9b_0_103:notes">
            <a:extLst>
              <a:ext uri="{FF2B5EF4-FFF2-40B4-BE49-F238E27FC236}">
                <a16:creationId xmlns:a16="http://schemas.microsoft.com/office/drawing/2014/main" id="{A2D91D24-8FA4-BE27-0837-29879612D4C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21258269c9b_0_103:notes">
            <a:extLst>
              <a:ext uri="{FF2B5EF4-FFF2-40B4-BE49-F238E27FC236}">
                <a16:creationId xmlns:a16="http://schemas.microsoft.com/office/drawing/2014/main" id="{0AC7583B-59A7-C6D8-3B2E-EBC7A094935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spcAft>
                <a:spcPts val="600"/>
              </a:spcAft>
              <a:buNone/>
            </a:pPr>
            <a:r>
              <a:rPr lang="en-US" dirty="0"/>
              <a:t>## Diagnostic Plot Analysis  </a:t>
            </a:r>
          </a:p>
          <a:p>
            <a:pPr>
              <a:spcAft>
                <a:spcPts val="600"/>
              </a:spcAft>
              <a:buNone/>
            </a:pPr>
            <a:r>
              <a:rPr lang="en-US" dirty="0"/>
              <a:t>  </a:t>
            </a:r>
          </a:p>
          <a:p>
            <a:pPr>
              <a:spcAft>
                <a:spcPts val="600"/>
              </a:spcAft>
              <a:buNone/>
            </a:pPr>
            <a:r>
              <a:rPr lang="en-US" dirty="0"/>
              <a:t>### Visual Diagnostics  </a:t>
            </a:r>
          </a:p>
          <a:p>
            <a:pPr>
              <a:spcAft>
                <a:spcPts val="600"/>
              </a:spcAft>
              <a:buNone/>
            </a:pPr>
            <a:r>
              <a:rPr lang="en-US" dirty="0"/>
              <a:t>The diagnostic plots reveal:  </a:t>
            </a:r>
          </a:p>
          <a:p>
            <a:pPr>
              <a:spcAft>
                <a:spcPts val="600"/>
              </a:spcAft>
              <a:buNone/>
            </a:pPr>
            <a:r>
              <a:rPr lang="en-US" dirty="0"/>
              <a:t>  </a:t>
            </a:r>
          </a:p>
          <a:p>
            <a:pPr>
              <a:spcAft>
                <a:spcPts val="600"/>
              </a:spcAft>
              <a:buNone/>
            </a:pPr>
            <a:r>
              <a:rPr lang="en-US" dirty="0"/>
              <a:t>- **Normal Q-Q Plot**: Shows some deviation from normality at the tails  </a:t>
            </a:r>
          </a:p>
          <a:p>
            <a:pPr>
              <a:spcAft>
                <a:spcPts val="600"/>
              </a:spcAft>
              <a:buNone/>
            </a:pPr>
            <a:r>
              <a:rPr lang="en-US" dirty="0"/>
              <a:t>- **Residuals vs Fitted**: Shows relatively even spread around zero  </a:t>
            </a:r>
          </a:p>
          <a:p>
            <a:pPr>
              <a:spcAft>
                <a:spcPts val="600"/>
              </a:spcAft>
              <a:buNone/>
            </a:pPr>
            <a:r>
              <a:rPr lang="en-US" dirty="0"/>
              <a:t>- **Scale-Location**: Shows relatively constant spread of standardized residuals  </a:t>
            </a:r>
          </a:p>
          <a:p>
            <a:pPr>
              <a:spcAft>
                <a:spcPts val="600"/>
              </a:spcAft>
              <a:buNone/>
            </a:pPr>
            <a:r>
              <a:rPr lang="en-US" dirty="0"/>
              <a:t>- **Distribution of Residuals**: Shows approximate symmetry but with some deviation from normal distribution </a:t>
            </a:r>
          </a:p>
        </p:txBody>
      </p:sp>
    </p:spTree>
    <p:extLst>
      <p:ext uri="{BB962C8B-B14F-4D97-AF65-F5344CB8AC3E}">
        <p14:creationId xmlns:p14="http://schemas.microsoft.com/office/powerpoint/2010/main" val="480039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6">
          <a:extLst>
            <a:ext uri="{FF2B5EF4-FFF2-40B4-BE49-F238E27FC236}">
              <a16:creationId xmlns:a16="http://schemas.microsoft.com/office/drawing/2014/main" id="{0BF6C6C2-B1F5-B8BD-D111-DF4D704A6AB7}"/>
            </a:ext>
          </a:extLst>
        </p:cNvPr>
        <p:cNvGrpSpPr/>
        <p:nvPr/>
      </p:nvGrpSpPr>
      <p:grpSpPr>
        <a:xfrm>
          <a:off x="0" y="0"/>
          <a:ext cx="0" cy="0"/>
          <a:chOff x="0" y="0"/>
          <a:chExt cx="0" cy="0"/>
        </a:xfrm>
      </p:grpSpPr>
      <p:sp>
        <p:nvSpPr>
          <p:cNvPr id="547" name="Google Shape;547;g1105afc42a3_1_525:notes">
            <a:extLst>
              <a:ext uri="{FF2B5EF4-FFF2-40B4-BE49-F238E27FC236}">
                <a16:creationId xmlns:a16="http://schemas.microsoft.com/office/drawing/2014/main" id="{F692BB87-3997-C94E-83F6-0C6BFE6D91D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8" name="Google Shape;548;g1105afc42a3_1_525:notes">
            <a:extLst>
              <a:ext uri="{FF2B5EF4-FFF2-40B4-BE49-F238E27FC236}">
                <a16:creationId xmlns:a16="http://schemas.microsoft.com/office/drawing/2014/main" id="{3D576531-3606-F748-8A04-627EF315887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spcAft>
                <a:spcPts val="600"/>
              </a:spcAft>
              <a:buNone/>
            </a:pPr>
            <a:r>
              <a:rPr lang="en-US" dirty="0">
                <a:effectLst/>
                <a:latin typeface="Helvetica" pitchFamily="2" charset="0"/>
              </a:rPr>
              <a:t>From the model's results, several key insights emerge:</a:t>
            </a:r>
          </a:p>
          <a:p>
            <a:pPr>
              <a:spcAft>
                <a:spcPts val="600"/>
              </a:spcAft>
              <a:buFont typeface="Arial" panose="020B0604020202020204" pitchFamily="34" charset="0"/>
              <a:buChar char="•"/>
            </a:pPr>
            <a:r>
              <a:rPr lang="en-US" dirty="0">
                <a:effectLst/>
                <a:latin typeface="Symbol" pitchFamily="2" charset="2"/>
              </a:rPr>
              <a:t>• </a:t>
            </a:r>
            <a:r>
              <a:rPr lang="en-US" b="1" dirty="0">
                <a:effectLst/>
                <a:latin typeface="Helvetica" pitchFamily="2" charset="0"/>
              </a:rPr>
              <a:t>Suicidal thoughts</a:t>
            </a:r>
            <a:r>
              <a:rPr lang="en-US" dirty="0">
                <a:effectLst/>
                <a:latin typeface="Helvetica" pitchFamily="2" charset="0"/>
              </a:rPr>
              <a:t> are the most significant predictor of depression, with students who have suicidal thoughts being over 12 times more likely to be depressed.</a:t>
            </a:r>
          </a:p>
          <a:p>
            <a:pPr>
              <a:spcAft>
                <a:spcPts val="600"/>
              </a:spcAft>
              <a:buFont typeface="Arial" panose="020B0604020202020204" pitchFamily="34" charset="0"/>
              <a:buChar char="•"/>
            </a:pPr>
            <a:r>
              <a:rPr lang="en-US" dirty="0">
                <a:effectLst/>
                <a:latin typeface="Symbol" pitchFamily="2" charset="2"/>
              </a:rPr>
              <a:t>• </a:t>
            </a:r>
            <a:r>
              <a:rPr lang="en-US" b="1" dirty="0">
                <a:effectLst/>
                <a:latin typeface="Helvetica" pitchFamily="2" charset="0"/>
              </a:rPr>
              <a:t>Academic pressure</a:t>
            </a:r>
            <a:r>
              <a:rPr lang="en-US" dirty="0">
                <a:effectLst/>
                <a:latin typeface="Helvetica" pitchFamily="2" charset="0"/>
              </a:rPr>
              <a:t> and </a:t>
            </a:r>
            <a:r>
              <a:rPr lang="en-US" b="1" dirty="0">
                <a:effectLst/>
                <a:latin typeface="Helvetica" pitchFamily="2" charset="0"/>
              </a:rPr>
              <a:t>increased work/study hours</a:t>
            </a:r>
            <a:r>
              <a:rPr lang="en-US" dirty="0">
                <a:effectLst/>
                <a:latin typeface="Helvetica" pitchFamily="2" charset="0"/>
              </a:rPr>
              <a:t> significantly contribute to depression risk.</a:t>
            </a:r>
          </a:p>
          <a:p>
            <a:pPr>
              <a:spcAft>
                <a:spcPts val="600"/>
              </a:spcAft>
              <a:buFont typeface="Arial" panose="020B0604020202020204" pitchFamily="34" charset="0"/>
              <a:buChar char="•"/>
            </a:pPr>
            <a:r>
              <a:rPr lang="en-US" dirty="0">
                <a:effectLst/>
                <a:latin typeface="Symbol" pitchFamily="2" charset="2"/>
              </a:rPr>
              <a:t>• </a:t>
            </a:r>
            <a:r>
              <a:rPr lang="en-US" b="1" dirty="0">
                <a:effectLst/>
                <a:latin typeface="Helvetica" pitchFamily="2" charset="0"/>
              </a:rPr>
              <a:t>Older students</a:t>
            </a:r>
            <a:r>
              <a:rPr lang="en-US" dirty="0">
                <a:effectLst/>
                <a:latin typeface="Helvetica" pitchFamily="2" charset="0"/>
              </a:rPr>
              <a:t> and those with </a:t>
            </a:r>
            <a:r>
              <a:rPr lang="en-US" b="1" dirty="0">
                <a:effectLst/>
                <a:latin typeface="Helvetica" pitchFamily="2" charset="0"/>
              </a:rPr>
              <a:t>higher study satisfaction</a:t>
            </a:r>
            <a:r>
              <a:rPr lang="en-US" dirty="0">
                <a:effectLst/>
                <a:latin typeface="Helvetica" pitchFamily="2" charset="0"/>
              </a:rPr>
              <a:t> have a lower likelihood of depression.</a:t>
            </a:r>
          </a:p>
          <a:p>
            <a:pPr>
              <a:spcAft>
                <a:spcPts val="600"/>
              </a:spcAft>
              <a:buFont typeface="Arial" panose="020B0604020202020204" pitchFamily="34" charset="0"/>
              <a:buChar char="•"/>
            </a:pPr>
            <a:r>
              <a:rPr lang="en-US" dirty="0">
                <a:effectLst/>
                <a:latin typeface="Symbol" pitchFamily="2" charset="2"/>
              </a:rPr>
              <a:t>• </a:t>
            </a:r>
            <a:r>
              <a:rPr lang="en-US" dirty="0">
                <a:effectLst/>
                <a:latin typeface="Helvetica" pitchFamily="2" charset="0"/>
              </a:rPr>
              <a:t>A </a:t>
            </a:r>
            <a:r>
              <a:rPr lang="en-US" b="1" dirty="0">
                <a:effectLst/>
                <a:latin typeface="Helvetica" pitchFamily="2" charset="0"/>
              </a:rPr>
              <a:t>family history of mental illness</a:t>
            </a:r>
            <a:r>
              <a:rPr lang="en-US" dirty="0">
                <a:effectLst/>
                <a:latin typeface="Helvetica" pitchFamily="2" charset="0"/>
              </a:rPr>
              <a:t> slightly increases the likelihood of depression, but it is not as strong as other factors.</a:t>
            </a:r>
          </a:p>
          <a:p>
            <a:pPr>
              <a:spcAft>
                <a:spcPts val="600"/>
              </a:spcAft>
            </a:pPr>
            <a:r>
              <a:rPr lang="en-US" dirty="0">
                <a:effectLst/>
                <a:latin typeface="Helvetica" pitchFamily="2" charset="0"/>
              </a:rPr>
              <a:t>These insights can guide interventions to address the most prominent risk factors for student depression.</a:t>
            </a:r>
          </a:p>
        </p:txBody>
      </p:sp>
    </p:spTree>
    <p:extLst>
      <p:ext uri="{BB962C8B-B14F-4D97-AF65-F5344CB8AC3E}">
        <p14:creationId xmlns:p14="http://schemas.microsoft.com/office/powerpoint/2010/main" val="19868942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6"/>
        <p:cNvGrpSpPr/>
        <p:nvPr/>
      </p:nvGrpSpPr>
      <p:grpSpPr>
        <a:xfrm>
          <a:off x="0" y="0"/>
          <a:ext cx="0" cy="0"/>
          <a:chOff x="0" y="0"/>
          <a:chExt cx="0" cy="0"/>
        </a:xfrm>
      </p:grpSpPr>
      <p:sp>
        <p:nvSpPr>
          <p:cNvPr id="547" name="Google Shape;547;g1105afc42a3_1_5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8" name="Google Shape;548;g1105afc42a3_1_5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6">
          <a:extLst>
            <a:ext uri="{FF2B5EF4-FFF2-40B4-BE49-F238E27FC236}">
              <a16:creationId xmlns:a16="http://schemas.microsoft.com/office/drawing/2014/main" id="{746CC5E6-05A1-1ECA-987D-8DEEDD35CD28}"/>
            </a:ext>
          </a:extLst>
        </p:cNvPr>
        <p:cNvGrpSpPr/>
        <p:nvPr/>
      </p:nvGrpSpPr>
      <p:grpSpPr>
        <a:xfrm>
          <a:off x="0" y="0"/>
          <a:ext cx="0" cy="0"/>
          <a:chOff x="0" y="0"/>
          <a:chExt cx="0" cy="0"/>
        </a:xfrm>
      </p:grpSpPr>
      <p:sp>
        <p:nvSpPr>
          <p:cNvPr id="547" name="Google Shape;547;g1105afc42a3_1_525:notes">
            <a:extLst>
              <a:ext uri="{FF2B5EF4-FFF2-40B4-BE49-F238E27FC236}">
                <a16:creationId xmlns:a16="http://schemas.microsoft.com/office/drawing/2014/main" id="{23F7DAF7-3E9F-F2D6-5153-C9ACAE31B5E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8" name="Google Shape;548;g1105afc42a3_1_525:notes">
            <a:extLst>
              <a:ext uri="{FF2B5EF4-FFF2-40B4-BE49-F238E27FC236}">
                <a16:creationId xmlns:a16="http://schemas.microsoft.com/office/drawing/2014/main" id="{02166A30-269F-3775-ADD1-16EFE65440B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Based on the diagnostic plots and model assumptions for the depression study, the findings can influence several business models:  </a:t>
            </a:r>
          </a:p>
          <a:p>
            <a:pPr marL="0" lvl="0" indent="0" algn="l" rtl="0">
              <a:spcBef>
                <a:spcPts val="0"/>
              </a:spcBef>
              <a:spcAft>
                <a:spcPts val="0"/>
              </a:spcAft>
              <a:buNone/>
            </a:pPr>
            <a:r>
              <a:rPr lang="en-US" dirty="0"/>
              <a:t>  </a:t>
            </a:r>
          </a:p>
          <a:p>
            <a:pPr marL="0" lvl="0" indent="0" algn="l" rtl="0">
              <a:spcBef>
                <a:spcPts val="0"/>
              </a:spcBef>
              <a:spcAft>
                <a:spcPts val="0"/>
              </a:spcAft>
              <a:buNone/>
            </a:pPr>
            <a:r>
              <a:rPr lang="en-US" dirty="0"/>
              <a:t>- **Healthcare Platforms**:    </a:t>
            </a:r>
          </a:p>
          <a:p>
            <a:pPr marL="0" lvl="0" indent="0" algn="l" rtl="0">
              <a:spcBef>
                <a:spcPts val="0"/>
              </a:spcBef>
              <a:spcAft>
                <a:spcPts val="0"/>
              </a:spcAft>
              <a:buNone/>
            </a:pPr>
            <a:r>
              <a:rPr lang="en-US" dirty="0"/>
              <a:t>  The study's insights may enable platforms offering mental health services to tailor interventions and predictive analytics, improving user outcomes through early detection and personalized therapy.  </a:t>
            </a:r>
          </a:p>
          <a:p>
            <a:pPr marL="0" lvl="0" indent="0" algn="l" rtl="0">
              <a:spcBef>
                <a:spcPts val="0"/>
              </a:spcBef>
              <a:spcAft>
                <a:spcPts val="0"/>
              </a:spcAft>
              <a:buNone/>
            </a:pPr>
            <a:r>
              <a:rPr lang="en-US" dirty="0"/>
              <a:t>  </a:t>
            </a:r>
          </a:p>
          <a:p>
            <a:pPr marL="0" lvl="0" indent="0" algn="l" rtl="0">
              <a:spcBef>
                <a:spcPts val="0"/>
              </a:spcBef>
              <a:spcAft>
                <a:spcPts val="0"/>
              </a:spcAft>
              <a:buNone/>
            </a:pPr>
            <a:r>
              <a:rPr lang="en-US" dirty="0"/>
              <a:t>- **Employee Wellness Programs**:    </a:t>
            </a:r>
          </a:p>
          <a:p>
            <a:pPr marL="0" lvl="0" indent="0" algn="l" rtl="0">
              <a:spcBef>
                <a:spcPts val="0"/>
              </a:spcBef>
              <a:spcAft>
                <a:spcPts val="0"/>
              </a:spcAft>
              <a:buNone/>
            </a:pPr>
            <a:r>
              <a:rPr lang="en-US" dirty="0"/>
              <a:t>  Organizations investing in employee wellness might leverage these findings to implement mental health initiatives, screen for potential risks, and proactively offer support to improve productivity and wellbeing.  </a:t>
            </a:r>
          </a:p>
          <a:p>
            <a:pPr marL="0" lvl="0" indent="0" algn="l" rtl="0">
              <a:spcBef>
                <a:spcPts val="0"/>
              </a:spcBef>
              <a:spcAft>
                <a:spcPts val="0"/>
              </a:spcAft>
              <a:buNone/>
            </a:pPr>
            <a:r>
              <a:rPr lang="en-US" dirty="0"/>
              <a:t>  </a:t>
            </a:r>
          </a:p>
          <a:p>
            <a:pPr marL="0" lvl="0" indent="0" algn="l" rtl="0">
              <a:spcBef>
                <a:spcPts val="0"/>
              </a:spcBef>
              <a:spcAft>
                <a:spcPts val="0"/>
              </a:spcAft>
              <a:buNone/>
            </a:pPr>
            <a:r>
              <a:rPr lang="en-US" dirty="0"/>
              <a:t>- **Education-Related Mental Health Services**:    </a:t>
            </a:r>
          </a:p>
          <a:p>
            <a:pPr marL="0" lvl="0" indent="0" algn="l" rtl="0">
              <a:spcBef>
                <a:spcPts val="0"/>
              </a:spcBef>
              <a:spcAft>
                <a:spcPts val="0"/>
              </a:spcAft>
              <a:buNone/>
            </a:pPr>
            <a:r>
              <a:rPr lang="en-US" dirty="0"/>
              <a:t>  Educational institutions and related service providers can develop targeted programs for student mental health support, using the model to identify high-risk groups and deploy timely preventive measures.  </a:t>
            </a:r>
          </a:p>
          <a:p>
            <a:pPr marL="0" lvl="0" indent="0" algn="l" rtl="0">
              <a:spcBef>
                <a:spcPts val="0"/>
              </a:spcBef>
              <a:spcAft>
                <a:spcPts val="0"/>
              </a:spcAft>
              <a:buNone/>
            </a:pPr>
            <a:r>
              <a:rPr lang="en-US" dirty="0"/>
              <a:t>  </a:t>
            </a:r>
          </a:p>
          <a:p>
            <a:pPr marL="0" lvl="0" indent="0" algn="l" rtl="0">
              <a:spcBef>
                <a:spcPts val="0"/>
              </a:spcBef>
              <a:spcAft>
                <a:spcPts val="0"/>
              </a:spcAft>
              <a:buNone/>
            </a:pPr>
            <a:r>
              <a:rPr lang="en-US" dirty="0"/>
              <a:t>- **Insurance and Managed Care Models**:    </a:t>
            </a:r>
          </a:p>
          <a:p>
            <a:pPr marL="0" lvl="0" indent="0" algn="l" rtl="0">
              <a:spcBef>
                <a:spcPts val="0"/>
              </a:spcBef>
              <a:spcAft>
                <a:spcPts val="0"/>
              </a:spcAft>
              <a:buNone/>
            </a:pPr>
            <a:r>
              <a:rPr lang="en-US" dirty="0"/>
              <a:t>  Insurers may incorporate these predictive models to design better mental health coverage plans and proactively manage the costs associated with mental health treatments.  </a:t>
            </a:r>
          </a:p>
          <a:p>
            <a:pPr marL="0" lvl="0" indent="0" algn="l" rtl="0">
              <a:spcBef>
                <a:spcPts val="0"/>
              </a:spcBef>
              <a:spcAft>
                <a:spcPts val="0"/>
              </a:spcAft>
              <a:buNone/>
            </a:pPr>
            <a:r>
              <a:rPr lang="en-US" dirty="0"/>
              <a:t>  </a:t>
            </a:r>
          </a:p>
          <a:p>
            <a:pPr marL="0" lvl="0" indent="0" algn="l" rtl="0">
              <a:spcBef>
                <a:spcPts val="0"/>
              </a:spcBef>
              <a:spcAft>
                <a:spcPts val="0"/>
              </a:spcAft>
              <a:buNone/>
            </a:pPr>
            <a:r>
              <a:rPr lang="en-US" dirty="0"/>
              <a:t>These business models can benefit from integrating predictive insights from the study, leading to improved service targeting, cost reduction, and enhanced overall outcomes. </a:t>
            </a:r>
            <a:endParaRPr dirty="0"/>
          </a:p>
        </p:txBody>
      </p:sp>
    </p:spTree>
    <p:extLst>
      <p:ext uri="{BB962C8B-B14F-4D97-AF65-F5344CB8AC3E}">
        <p14:creationId xmlns:p14="http://schemas.microsoft.com/office/powerpoint/2010/main" val="9347476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6">
          <a:extLst>
            <a:ext uri="{FF2B5EF4-FFF2-40B4-BE49-F238E27FC236}">
              <a16:creationId xmlns:a16="http://schemas.microsoft.com/office/drawing/2014/main" id="{15336D0B-87E6-6F57-B536-71EB847CE0D0}"/>
            </a:ext>
          </a:extLst>
        </p:cNvPr>
        <p:cNvGrpSpPr/>
        <p:nvPr/>
      </p:nvGrpSpPr>
      <p:grpSpPr>
        <a:xfrm>
          <a:off x="0" y="0"/>
          <a:ext cx="0" cy="0"/>
          <a:chOff x="0" y="0"/>
          <a:chExt cx="0" cy="0"/>
        </a:xfrm>
      </p:grpSpPr>
      <p:sp>
        <p:nvSpPr>
          <p:cNvPr id="547" name="Google Shape;547;g1105afc42a3_1_525:notes">
            <a:extLst>
              <a:ext uri="{FF2B5EF4-FFF2-40B4-BE49-F238E27FC236}">
                <a16:creationId xmlns:a16="http://schemas.microsoft.com/office/drawing/2014/main" id="{3F54CB7F-CA5D-3647-BA1A-FE71D3F9520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8" name="Google Shape;548;g1105afc42a3_1_525:notes">
            <a:extLst>
              <a:ext uri="{FF2B5EF4-FFF2-40B4-BE49-F238E27FC236}">
                <a16:creationId xmlns:a16="http://schemas.microsoft.com/office/drawing/2014/main" id="{4A2B1B73-9271-0A6B-7C05-4D19B2F2EC9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effectLst/>
                <a:latin typeface="Helvetica" pitchFamily="2" charset="0"/>
              </a:rPr>
              <a:t>In conclusion, logistic regression has proven to be an effective tool for identifying key predictors of depression among students. With an </a:t>
            </a:r>
            <a:r>
              <a:rPr lang="en-US" b="1" dirty="0">
                <a:effectLst/>
                <a:latin typeface="Helvetica" pitchFamily="2" charset="0"/>
              </a:rPr>
              <a:t>AUC of 0.915</a:t>
            </a:r>
            <a:r>
              <a:rPr lang="en-US" dirty="0">
                <a:effectLst/>
                <a:latin typeface="Helvetica" pitchFamily="2" charset="0"/>
              </a:rPr>
              <a:t>, the model shows strong predictive power, helping to pinpoint the most significant risk factors for depression. The insights gained from this analysis can inform university policies and mental health interventions, ultimately improving the well-being of students.</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7573546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6">
          <a:extLst>
            <a:ext uri="{FF2B5EF4-FFF2-40B4-BE49-F238E27FC236}">
              <a16:creationId xmlns:a16="http://schemas.microsoft.com/office/drawing/2014/main" id="{4148428C-8D94-A989-5D43-733A7E1F2245}"/>
            </a:ext>
          </a:extLst>
        </p:cNvPr>
        <p:cNvGrpSpPr/>
        <p:nvPr/>
      </p:nvGrpSpPr>
      <p:grpSpPr>
        <a:xfrm>
          <a:off x="0" y="0"/>
          <a:ext cx="0" cy="0"/>
          <a:chOff x="0" y="0"/>
          <a:chExt cx="0" cy="0"/>
        </a:xfrm>
      </p:grpSpPr>
      <p:sp>
        <p:nvSpPr>
          <p:cNvPr id="547" name="Google Shape;547;g1105afc42a3_1_525:notes">
            <a:extLst>
              <a:ext uri="{FF2B5EF4-FFF2-40B4-BE49-F238E27FC236}">
                <a16:creationId xmlns:a16="http://schemas.microsoft.com/office/drawing/2014/main" id="{D78AEFA0-DEB7-85B7-2B24-960102E3337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8" name="Google Shape;548;g1105afc42a3_1_525:notes">
            <a:extLst>
              <a:ext uri="{FF2B5EF4-FFF2-40B4-BE49-F238E27FC236}">
                <a16:creationId xmlns:a16="http://schemas.microsoft.com/office/drawing/2014/main" id="{7BE6C35C-B07C-797C-DB56-66197C87159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dirty="0">
                <a:solidFill>
                  <a:schemeClr val="tx1"/>
                </a:solidFill>
              </a:rPr>
              <a:t>For individuals with the event (e.g., depressed) the NRI is calculated as the percentage who move to a higher risk category minus the percentage who move to a lower risk category.</a:t>
            </a:r>
          </a:p>
          <a:p>
            <a:endParaRPr lang="en-US" dirty="0">
              <a:solidFill>
                <a:schemeClr val="tx1"/>
              </a:solidFill>
            </a:endParaRPr>
          </a:p>
          <a:p>
            <a:r>
              <a:rPr lang="en-US" dirty="0">
                <a:solidFill>
                  <a:schemeClr val="tx1"/>
                </a:solidFill>
              </a:rPr>
              <a:t>For individuals without the event (e.g., not depressed) it is the percentage who move to a lower risk category minus the percentage who move to a higher risk.</a:t>
            </a:r>
          </a:p>
          <a:p>
            <a:endParaRPr lang="en-US" dirty="0">
              <a:solidFill>
                <a:schemeClr val="tx1"/>
              </a:solidFill>
            </a:endParaRPr>
          </a:p>
          <a:p>
            <a:r>
              <a:rPr lang="en-US" dirty="0">
                <a:solidFill>
                  <a:schemeClr val="tx1"/>
                </a:solidFill>
              </a:rPr>
              <a:t>The total NRI is the sum of these two differences.</a:t>
            </a:r>
          </a:p>
          <a:p>
            <a:r>
              <a:rPr lang="en-US" b="0" i="0" dirty="0">
                <a:solidFill>
                  <a:schemeClr val="tx1"/>
                </a:solidFill>
                <a:effectLst/>
                <a:latin typeface="__Inter_d65c78"/>
              </a:rPr>
              <a:t>An NRI value greater than 0 indicates that the new model has improved classification, while a negative NRI suggests a decline in performance, making it a useful measure for model comparison beyond traditional statistics like the AUC.</a:t>
            </a:r>
            <a:endParaRPr lang="en-US" dirty="0">
              <a:solidFill>
                <a:schemeClr val="tx1"/>
              </a:solidFill>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10177216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buNone/>
            </a:pPr>
            <a:r>
              <a:rPr lang="en-US" b="1" i="0" dirty="0">
                <a:solidFill>
                  <a:srgbClr val="111827"/>
                </a:solidFill>
                <a:effectLst/>
                <a:latin typeface="__Inter_d65c78"/>
              </a:rPr>
              <a:t>NRI Results Interpretation:</a:t>
            </a:r>
            <a:endParaRPr lang="en-US" b="0" i="0" dirty="0">
              <a:solidFill>
                <a:srgbClr val="404040"/>
              </a:solidFill>
              <a:effectLst/>
              <a:latin typeface="__Inter_d65c78"/>
            </a:endParaRPr>
          </a:p>
          <a:p>
            <a:pPr algn="l">
              <a:buFont typeface="Arial" panose="020B0604020202020204" pitchFamily="34" charset="0"/>
              <a:buChar char="•"/>
            </a:pPr>
            <a:r>
              <a:rPr lang="en-US" b="0" i="0" dirty="0">
                <a:solidFill>
                  <a:srgbClr val="404040"/>
                </a:solidFill>
                <a:effectLst/>
                <a:latin typeface="__Inter_d65c78"/>
              </a:rPr>
              <a:t>Total NRI: -0.0101 (1.01% decrease in overall classification performance)</a:t>
            </a:r>
          </a:p>
          <a:p>
            <a:pPr algn="l">
              <a:buFont typeface="Arial" panose="020B0604020202020204" pitchFamily="34" charset="0"/>
              <a:buChar char="•"/>
            </a:pPr>
            <a:r>
              <a:rPr lang="en-US" b="0" i="0" dirty="0">
                <a:solidFill>
                  <a:srgbClr val="404040"/>
                </a:solidFill>
                <a:effectLst/>
                <a:latin typeface="__Inter_d65c78"/>
              </a:rPr>
              <a:t>Events (Depressed Students):</a:t>
            </a:r>
          </a:p>
          <a:p>
            <a:pPr marL="742950" lvl="1" indent="-285750" algn="l">
              <a:buFont typeface="Arial" panose="020B0604020202020204" pitchFamily="34" charset="0"/>
              <a:buChar char="•"/>
            </a:pPr>
            <a:r>
              <a:rPr lang="en-US" b="0" i="0" dirty="0">
                <a:solidFill>
                  <a:srgbClr val="404040"/>
                </a:solidFill>
                <a:effectLst/>
                <a:latin typeface="__Inter_d65c78"/>
              </a:rPr>
              <a:t>4.39% of depressed students were reclassified</a:t>
            </a:r>
          </a:p>
          <a:p>
            <a:pPr marL="742950" lvl="1" indent="-285750" algn="l">
              <a:buFont typeface="Arial" panose="020B0604020202020204" pitchFamily="34" charset="0"/>
              <a:buChar char="•"/>
            </a:pPr>
            <a:r>
              <a:rPr lang="en-US" b="0" i="0" dirty="0">
                <a:solidFill>
                  <a:srgbClr val="404040"/>
                </a:solidFill>
                <a:effectLst/>
                <a:latin typeface="__Inter_d65c78"/>
              </a:rPr>
              <a:t>Net movement showed a -1.01% decrease in correct classification</a:t>
            </a:r>
          </a:p>
          <a:p>
            <a:pPr algn="l">
              <a:buFont typeface="Arial" panose="020B0604020202020204" pitchFamily="34" charset="0"/>
              <a:buChar char="•"/>
            </a:pPr>
            <a:r>
              <a:rPr lang="en-US" b="0" i="0" dirty="0">
                <a:solidFill>
                  <a:srgbClr val="404040"/>
                </a:solidFill>
                <a:effectLst/>
                <a:latin typeface="__Inter_d65c78"/>
              </a:rPr>
              <a:t>Non-events (Non-depressed Students):</a:t>
            </a:r>
          </a:p>
          <a:p>
            <a:pPr marL="742950" lvl="1" indent="-285750" algn="l">
              <a:buFont typeface="Arial" panose="020B0604020202020204" pitchFamily="34" charset="0"/>
              <a:buChar char="•"/>
            </a:pPr>
            <a:r>
              <a:rPr lang="en-US" b="0" i="0" dirty="0">
                <a:solidFill>
                  <a:srgbClr val="404040"/>
                </a:solidFill>
                <a:effectLst/>
                <a:latin typeface="__Inter_d65c78"/>
              </a:rPr>
              <a:t>4.83% of non-depressed students were reclassified</a:t>
            </a:r>
          </a:p>
          <a:p>
            <a:pPr marL="742950" lvl="1" indent="-285750" algn="l">
              <a:buFont typeface="Arial" panose="020B0604020202020204" pitchFamily="34" charset="0"/>
              <a:buChar char="•"/>
            </a:pPr>
            <a:r>
              <a:rPr lang="en-US" b="0" i="0" dirty="0">
                <a:solidFill>
                  <a:srgbClr val="404040"/>
                </a:solidFill>
                <a:effectLst/>
                <a:latin typeface="__Inter_d65c78"/>
              </a:rPr>
              <a:t>No net change in classification accuracy (0%)</a:t>
            </a:r>
          </a:p>
          <a:p>
            <a:pPr algn="l">
              <a:buNone/>
            </a:pPr>
            <a:r>
              <a:rPr lang="en-US" b="1" i="0" dirty="0">
                <a:solidFill>
                  <a:srgbClr val="111827"/>
                </a:solidFill>
                <a:effectLst/>
                <a:latin typeface="__Inter_d65c78"/>
              </a:rPr>
              <a:t>Clinical Impact:</a:t>
            </a:r>
            <a:endParaRPr lang="en-US" b="0" i="0" dirty="0">
              <a:solidFill>
                <a:srgbClr val="404040"/>
              </a:solidFill>
              <a:effectLst/>
              <a:latin typeface="__Inter_d65c78"/>
            </a:endParaRPr>
          </a:p>
          <a:p>
            <a:pPr algn="l">
              <a:buFont typeface="Arial" panose="020B0604020202020204" pitchFamily="34" charset="0"/>
              <a:buChar char="•"/>
            </a:pPr>
            <a:r>
              <a:rPr lang="en-US" b="0" i="0" dirty="0">
                <a:solidFill>
                  <a:srgbClr val="404040"/>
                </a:solidFill>
                <a:effectLst/>
                <a:latin typeface="__Inter_d65c78"/>
              </a:rPr>
              <a:t>The addition of </a:t>
            </a:r>
            <a:r>
              <a:rPr lang="en-US" b="0" i="0" dirty="0" err="1">
                <a:solidFill>
                  <a:srgbClr val="404040"/>
                </a:solidFill>
                <a:effectLst/>
                <a:latin typeface="__Inter_d65c78"/>
              </a:rPr>
              <a:t>sleep_hours</a:t>
            </a:r>
            <a:r>
              <a:rPr lang="en-US" b="0" i="0" dirty="0">
                <a:solidFill>
                  <a:srgbClr val="404040"/>
                </a:solidFill>
                <a:effectLst/>
                <a:latin typeface="__Inter_d65c78"/>
              </a:rPr>
              <a:t> as a predictor resulted in:</a:t>
            </a:r>
          </a:p>
          <a:p>
            <a:pPr marL="742950" lvl="1" indent="-285750" algn="l">
              <a:buFont typeface="Arial" panose="020B0604020202020204" pitchFamily="34" charset="0"/>
              <a:buChar char="•"/>
            </a:pPr>
            <a:r>
              <a:rPr lang="en-US" b="0" i="0" dirty="0">
                <a:solidFill>
                  <a:srgbClr val="404040"/>
                </a:solidFill>
                <a:effectLst/>
                <a:latin typeface="__Inter_d65c78"/>
              </a:rPr>
              <a:t>More reclassification movement (4.39-4.83% of cases moved)</a:t>
            </a:r>
          </a:p>
          <a:p>
            <a:pPr marL="742950" lvl="1" indent="-285750" algn="l">
              <a:buFont typeface="Arial" panose="020B0604020202020204" pitchFamily="34" charset="0"/>
              <a:buChar char="•"/>
            </a:pPr>
            <a:r>
              <a:rPr lang="en-US" b="0" i="0" dirty="0">
                <a:solidFill>
                  <a:srgbClr val="404040"/>
                </a:solidFill>
                <a:effectLst/>
                <a:latin typeface="__Inter_d65c78"/>
              </a:rPr>
              <a:t>Slightly decreased accuracy for depressed students</a:t>
            </a:r>
          </a:p>
          <a:p>
            <a:pPr marL="742950" lvl="1" indent="-285750" algn="l">
              <a:buFont typeface="Arial" panose="020B0604020202020204" pitchFamily="34" charset="0"/>
              <a:buChar char="•"/>
            </a:pPr>
            <a:r>
              <a:rPr lang="en-US" b="0" i="0" dirty="0">
                <a:solidFill>
                  <a:srgbClr val="404040"/>
                </a:solidFill>
                <a:effectLst/>
                <a:latin typeface="__Inter_d65c78"/>
              </a:rPr>
              <a:t>No change in accuracy for non-depressed students</a:t>
            </a:r>
          </a:p>
          <a:p>
            <a:pPr algn="l">
              <a:buFont typeface="Arial" panose="020B0604020202020204" pitchFamily="34" charset="0"/>
              <a:buChar char="•"/>
            </a:pPr>
            <a:r>
              <a:rPr lang="en-US" b="0" i="0" dirty="0">
                <a:solidFill>
                  <a:srgbClr val="404040"/>
                </a:solidFill>
                <a:effectLst/>
                <a:latin typeface="__Inter_d65c78"/>
              </a:rPr>
              <a:t>The negative NRI suggests the new predictor may not improve the model's clinical utility</a:t>
            </a:r>
          </a:p>
          <a:p>
            <a:endParaRPr lang="en-US" dirty="0"/>
          </a:p>
        </p:txBody>
      </p:sp>
    </p:spTree>
    <p:extLst>
      <p:ext uri="{BB962C8B-B14F-4D97-AF65-F5344CB8AC3E}">
        <p14:creationId xmlns:p14="http://schemas.microsoft.com/office/powerpoint/2010/main" val="12029492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1"/>
        <p:cNvGrpSpPr/>
        <p:nvPr/>
      </p:nvGrpSpPr>
      <p:grpSpPr>
        <a:xfrm>
          <a:off x="0" y="0"/>
          <a:ext cx="0" cy="0"/>
          <a:chOff x="0" y="0"/>
          <a:chExt cx="0" cy="0"/>
        </a:xfrm>
      </p:grpSpPr>
      <p:sp>
        <p:nvSpPr>
          <p:cNvPr id="622" name="Google Shape;622;g1105afc42a3_1_7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3" name="Google Shape;623;g1105afc42a3_1_7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g24459266da8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1" name="Google Shape;351;g24459266da8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0" i="0" dirty="0">
                <a:solidFill>
                  <a:srgbClr val="001D35"/>
                </a:solidFill>
                <a:effectLst/>
                <a:latin typeface="Google Sans"/>
              </a:rPr>
              <a:t>Student mental health is a significant concern, affecting a substantial portion of the student population. Approximately 76% of college students experience moderate to serious psychological distress, and a concerning number report high stress levels, feelings of loneliness, and suicidal ideation. Mental health challenges can have a profound impact on academic performance, social well-being, and overall quality of life for students.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The purpose of this analysis was to identify key predictors of depression among university students using a logistic regression model. The goal was to build a model capable of predicting the likelihood that a student is suffering from depression, based on various demographic, academic, lifestyle, and psychological factors. This information could then be used to inform targeted interventions and mental health support programs, addressing students' unique needs and challenges.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We aim to build a reliable logistic regression model for early detection of at-risk individuals and support targeted mental health interventions.</a:t>
            </a:r>
          </a:p>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21258269c9b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21258269c9b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We worked with a dataset of 27,901 students, containing both demographic and psychological data. The primary variable of interest is whether a student is depressed, categorized as 1 (depressed) or 0 (not depressed). Predictor variables include age, gender, academic factors (such as CGPA and academic pressure), lifestyle factors (like work/study hours), and psychological factors (including suicidal thoughts and family history of mental illness). Each variable's role is crucial in understanding what factors most strongly influence depression in students.</a:t>
            </a:r>
          </a:p>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a:extLst>
            <a:ext uri="{FF2B5EF4-FFF2-40B4-BE49-F238E27FC236}">
              <a16:creationId xmlns:a16="http://schemas.microsoft.com/office/drawing/2014/main" id="{8930DA9A-8225-0F5C-393D-1764372FC94C}"/>
            </a:ext>
          </a:extLst>
        </p:cNvPr>
        <p:cNvGrpSpPr/>
        <p:nvPr/>
      </p:nvGrpSpPr>
      <p:grpSpPr>
        <a:xfrm>
          <a:off x="0" y="0"/>
          <a:ext cx="0" cy="0"/>
          <a:chOff x="0" y="0"/>
          <a:chExt cx="0" cy="0"/>
        </a:xfrm>
      </p:grpSpPr>
      <p:sp>
        <p:nvSpPr>
          <p:cNvPr id="357" name="Google Shape;357;g21258269c9b_0_103:notes">
            <a:extLst>
              <a:ext uri="{FF2B5EF4-FFF2-40B4-BE49-F238E27FC236}">
                <a16:creationId xmlns:a16="http://schemas.microsoft.com/office/drawing/2014/main" id="{00C0D406-2879-FFE4-89D0-479C6FBB1D3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21258269c9b_0_103:notes">
            <a:extLst>
              <a:ext uri="{FF2B5EF4-FFF2-40B4-BE49-F238E27FC236}">
                <a16:creationId xmlns:a16="http://schemas.microsoft.com/office/drawing/2014/main" id="{A9246D89-66CF-1BC3-8D62-53FFE300813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i="0" dirty="0">
                <a:solidFill>
                  <a:srgbClr val="404040"/>
                </a:solidFill>
                <a:effectLst/>
                <a:latin typeface="__Inter_d65c78"/>
              </a:rPr>
              <a:t>a dataset of 27,901 university student records with depression as the primary outcome variable.</a:t>
            </a:r>
            <a:endParaRPr dirty="0"/>
          </a:p>
        </p:txBody>
      </p:sp>
    </p:spTree>
    <p:extLst>
      <p:ext uri="{BB962C8B-B14F-4D97-AF65-F5344CB8AC3E}">
        <p14:creationId xmlns:p14="http://schemas.microsoft.com/office/powerpoint/2010/main" val="36723196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a:extLst>
            <a:ext uri="{FF2B5EF4-FFF2-40B4-BE49-F238E27FC236}">
              <a16:creationId xmlns:a16="http://schemas.microsoft.com/office/drawing/2014/main" id="{AB08AFD1-6C70-74D7-77C1-5A4735774D93}"/>
            </a:ext>
          </a:extLst>
        </p:cNvPr>
        <p:cNvGrpSpPr/>
        <p:nvPr/>
      </p:nvGrpSpPr>
      <p:grpSpPr>
        <a:xfrm>
          <a:off x="0" y="0"/>
          <a:ext cx="0" cy="0"/>
          <a:chOff x="0" y="0"/>
          <a:chExt cx="0" cy="0"/>
        </a:xfrm>
      </p:grpSpPr>
      <p:sp>
        <p:nvSpPr>
          <p:cNvPr id="357" name="Google Shape;357;g21258269c9b_0_103:notes">
            <a:extLst>
              <a:ext uri="{FF2B5EF4-FFF2-40B4-BE49-F238E27FC236}">
                <a16:creationId xmlns:a16="http://schemas.microsoft.com/office/drawing/2014/main" id="{ECBB8FC1-C8A4-FE6C-D7A2-C2FC203B2B0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21258269c9b_0_103:notes">
            <a:extLst>
              <a:ext uri="{FF2B5EF4-FFF2-40B4-BE49-F238E27FC236}">
                <a16:creationId xmlns:a16="http://schemas.microsoft.com/office/drawing/2014/main" id="{CC7CB828-B22A-E0EB-0273-6B72A5B72B9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794434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a:extLst>
            <a:ext uri="{FF2B5EF4-FFF2-40B4-BE49-F238E27FC236}">
              <a16:creationId xmlns:a16="http://schemas.microsoft.com/office/drawing/2014/main" id="{A0702D28-B735-8F65-E9E4-AEA7598EDAFE}"/>
            </a:ext>
          </a:extLst>
        </p:cNvPr>
        <p:cNvGrpSpPr/>
        <p:nvPr/>
      </p:nvGrpSpPr>
      <p:grpSpPr>
        <a:xfrm>
          <a:off x="0" y="0"/>
          <a:ext cx="0" cy="0"/>
          <a:chOff x="0" y="0"/>
          <a:chExt cx="0" cy="0"/>
        </a:xfrm>
      </p:grpSpPr>
      <p:sp>
        <p:nvSpPr>
          <p:cNvPr id="357" name="Google Shape;357;g21258269c9b_0_103:notes">
            <a:extLst>
              <a:ext uri="{FF2B5EF4-FFF2-40B4-BE49-F238E27FC236}">
                <a16:creationId xmlns:a16="http://schemas.microsoft.com/office/drawing/2014/main" id="{B1980E45-D1C7-1A3B-72D1-B35576EFFE7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21258269c9b_0_103:notes">
            <a:extLst>
              <a:ext uri="{FF2B5EF4-FFF2-40B4-BE49-F238E27FC236}">
                <a16:creationId xmlns:a16="http://schemas.microsoft.com/office/drawing/2014/main" id="{73170BEC-0A59-A9E6-7876-53F563B495C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450601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a:extLst>
            <a:ext uri="{FF2B5EF4-FFF2-40B4-BE49-F238E27FC236}">
              <a16:creationId xmlns:a16="http://schemas.microsoft.com/office/drawing/2014/main" id="{8B4439D8-B420-851D-E7FD-501DBD6B70A3}"/>
            </a:ext>
          </a:extLst>
        </p:cNvPr>
        <p:cNvGrpSpPr/>
        <p:nvPr/>
      </p:nvGrpSpPr>
      <p:grpSpPr>
        <a:xfrm>
          <a:off x="0" y="0"/>
          <a:ext cx="0" cy="0"/>
          <a:chOff x="0" y="0"/>
          <a:chExt cx="0" cy="0"/>
        </a:xfrm>
      </p:grpSpPr>
      <p:sp>
        <p:nvSpPr>
          <p:cNvPr id="357" name="Google Shape;357;g21258269c9b_0_103:notes">
            <a:extLst>
              <a:ext uri="{FF2B5EF4-FFF2-40B4-BE49-F238E27FC236}">
                <a16:creationId xmlns:a16="http://schemas.microsoft.com/office/drawing/2014/main" id="{00650196-7116-DE29-81FE-2C05CFDD7BC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21258269c9b_0_103:notes">
            <a:extLst>
              <a:ext uri="{FF2B5EF4-FFF2-40B4-BE49-F238E27FC236}">
                <a16:creationId xmlns:a16="http://schemas.microsoft.com/office/drawing/2014/main" id="{25A9BC14-EEB2-2988-36F2-3F285879547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spcAft>
                <a:spcPts val="600"/>
              </a:spcAft>
              <a:buNone/>
            </a:pPr>
            <a:r>
              <a:rPr lang="en-US" dirty="0">
                <a:effectLst/>
                <a:latin typeface="Helvetica" pitchFamily="2" charset="0"/>
              </a:rPr>
              <a:t>In logistic regression, we test the following hypotheses:</a:t>
            </a:r>
          </a:p>
          <a:p>
            <a:pPr>
              <a:spcAft>
                <a:spcPts val="600"/>
              </a:spcAft>
              <a:buFont typeface="Arial" panose="020B0604020202020204" pitchFamily="34" charset="0"/>
              <a:buChar char="•"/>
            </a:pPr>
            <a:r>
              <a:rPr lang="en-US" dirty="0">
                <a:effectLst/>
                <a:latin typeface="Symbol" pitchFamily="2" charset="2"/>
              </a:rPr>
              <a:t>• </a:t>
            </a:r>
            <a:r>
              <a:rPr lang="en-US" b="1" dirty="0">
                <a:effectLst/>
                <a:latin typeface="Helvetica" pitchFamily="2" charset="0"/>
              </a:rPr>
              <a:t>Null Hypothesis (H0):</a:t>
            </a:r>
            <a:r>
              <a:rPr lang="en-US" dirty="0">
                <a:effectLst/>
                <a:latin typeface="Helvetica" pitchFamily="2" charset="0"/>
              </a:rPr>
              <a:t> The predictors have no significant effect on the probability of depression. In other words, none of the variables in the model contribute meaningfully to the prediction of depression.</a:t>
            </a:r>
          </a:p>
          <a:p>
            <a:pPr>
              <a:spcAft>
                <a:spcPts val="600"/>
              </a:spcAft>
              <a:buFont typeface="Arial" panose="020B0604020202020204" pitchFamily="34" charset="0"/>
              <a:buChar char="•"/>
            </a:pPr>
            <a:r>
              <a:rPr lang="en-US" dirty="0">
                <a:effectLst/>
                <a:latin typeface="Symbol" pitchFamily="2" charset="2"/>
              </a:rPr>
              <a:t>• </a:t>
            </a:r>
            <a:r>
              <a:rPr lang="en-US" b="1" dirty="0">
                <a:effectLst/>
                <a:latin typeface="Helvetica" pitchFamily="2" charset="0"/>
              </a:rPr>
              <a:t>Alternative Hypothesis (HA):</a:t>
            </a:r>
            <a:r>
              <a:rPr lang="en-US" dirty="0">
                <a:effectLst/>
                <a:latin typeface="Helvetica" pitchFamily="2" charset="0"/>
              </a:rPr>
              <a:t> At least one predictor significantly affects the probability of depression. This means that some variables have a significant relationship with the outcome, which can help in predicting depression.</a:t>
            </a:r>
          </a:p>
        </p:txBody>
      </p:sp>
    </p:spTree>
    <p:extLst>
      <p:ext uri="{BB962C8B-B14F-4D97-AF65-F5344CB8AC3E}">
        <p14:creationId xmlns:p14="http://schemas.microsoft.com/office/powerpoint/2010/main" val="28486242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a:extLst>
            <a:ext uri="{FF2B5EF4-FFF2-40B4-BE49-F238E27FC236}">
              <a16:creationId xmlns:a16="http://schemas.microsoft.com/office/drawing/2014/main" id="{AD988533-7903-5ECB-B728-4BD20B25BEE0}"/>
            </a:ext>
          </a:extLst>
        </p:cNvPr>
        <p:cNvGrpSpPr/>
        <p:nvPr/>
      </p:nvGrpSpPr>
      <p:grpSpPr>
        <a:xfrm>
          <a:off x="0" y="0"/>
          <a:ext cx="0" cy="0"/>
          <a:chOff x="0" y="0"/>
          <a:chExt cx="0" cy="0"/>
        </a:xfrm>
      </p:grpSpPr>
      <p:sp>
        <p:nvSpPr>
          <p:cNvPr id="357" name="Google Shape;357;g21258269c9b_0_103:notes">
            <a:extLst>
              <a:ext uri="{FF2B5EF4-FFF2-40B4-BE49-F238E27FC236}">
                <a16:creationId xmlns:a16="http://schemas.microsoft.com/office/drawing/2014/main" id="{226F8843-E3A5-0341-E0D0-4CC2C88A4A4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21258269c9b_0_103:notes">
            <a:extLst>
              <a:ext uri="{FF2B5EF4-FFF2-40B4-BE49-F238E27FC236}">
                <a16:creationId xmlns:a16="http://schemas.microsoft.com/office/drawing/2014/main" id="{187CE323-C2A8-0A9F-1F9C-EABBA939328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spcAft>
                <a:spcPts val="600"/>
              </a:spcAft>
              <a:buNone/>
            </a:pPr>
            <a:endParaRPr lang="en-US" dirty="0">
              <a:effectLst/>
              <a:latin typeface="Helvetica" pitchFamily="2" charset="0"/>
            </a:endParaRPr>
          </a:p>
        </p:txBody>
      </p:sp>
    </p:spTree>
    <p:extLst>
      <p:ext uri="{BB962C8B-B14F-4D97-AF65-F5344CB8AC3E}">
        <p14:creationId xmlns:p14="http://schemas.microsoft.com/office/powerpoint/2010/main" val="35024171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There were lots of relevant variables. This is just one example of how we checked some of the assumptions. </a:t>
            </a:r>
          </a:p>
          <a:p>
            <a:r>
              <a:rPr lang="en-US" dirty="0"/>
              <a:t>We checked for Linearity of the logit.</a:t>
            </a:r>
          </a:p>
          <a:p>
            <a:r>
              <a:rPr lang="en-US" dirty="0"/>
              <a:t>We checked for Independence of Errors by using a Durbin-Watson test, and with a p-value of 0.585 we can determine that the errors are independent.</a:t>
            </a:r>
          </a:p>
          <a:p>
            <a:r>
              <a:rPr lang="en-US" dirty="0"/>
              <a:t>To check for multicollinearity we checked to find out if any of the predictors were highly correlated. And from this heat map we can see that they are not. </a:t>
            </a:r>
          </a:p>
          <a:p>
            <a:r>
              <a:rPr lang="en-US" dirty="0"/>
              <a:t>And finally we wanted to make sure our dataset was of sufficient sample size. And it is. =)</a:t>
            </a:r>
          </a:p>
        </p:txBody>
      </p:sp>
    </p:spTree>
    <p:extLst>
      <p:ext uri="{BB962C8B-B14F-4D97-AF65-F5344CB8AC3E}">
        <p14:creationId xmlns:p14="http://schemas.microsoft.com/office/powerpoint/2010/main" val="323833418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4.png"/><Relationship Id="rId7"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6.png"/><Relationship Id="rId4"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14.png"/><Relationship Id="rId5" Type="http://schemas.openxmlformats.org/officeDocument/2006/relationships/image" Target="../media/image11.png"/><Relationship Id="rId4" Type="http://schemas.openxmlformats.org/officeDocument/2006/relationships/image" Target="../media/image13.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3.png"/><Relationship Id="rId4" Type="http://schemas.openxmlformats.org/officeDocument/2006/relationships/image" Target="../media/image15.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16.png"/><Relationship Id="rId5" Type="http://schemas.openxmlformats.org/officeDocument/2006/relationships/image" Target="../media/image5.png"/><Relationship Id="rId4" Type="http://schemas.openxmlformats.org/officeDocument/2006/relationships/image" Target="../media/image10.png"/></Relationships>
</file>

<file path=ppt/slideLayouts/_rels/slideLayout9.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hyperlink" Target="https://bit.ly/3A1uf1Q" TargetMode="External"/><Relationship Id="rId7"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14.png"/><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 Id="rId9" Type="http://schemas.openxmlformats.org/officeDocument/2006/relationships/image" Target="../media/image11.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mt="86000"/>
          </a:blip>
          <a:stretch>
            <a:fillRect/>
          </a:stretch>
        </p:blipFill>
        <p:spPr>
          <a:xfrm>
            <a:off x="3534500" y="104777"/>
            <a:ext cx="9309101" cy="7880948"/>
          </a:xfrm>
          <a:prstGeom prst="rect">
            <a:avLst/>
          </a:prstGeom>
          <a:noFill/>
          <a:ln>
            <a:noFill/>
          </a:ln>
        </p:spPr>
      </p:pic>
      <p:sp>
        <p:nvSpPr>
          <p:cNvPr id="10" name="Google Shape;10;p2"/>
          <p:cNvSpPr txBox="1">
            <a:spLocks noGrp="1"/>
          </p:cNvSpPr>
          <p:nvPr>
            <p:ph type="ctrTitle"/>
          </p:nvPr>
        </p:nvSpPr>
        <p:spPr>
          <a:xfrm>
            <a:off x="995625" y="904275"/>
            <a:ext cx="4660500" cy="2558400"/>
          </a:xfrm>
          <a:prstGeom prst="rect">
            <a:avLst/>
          </a:prstGeom>
        </p:spPr>
        <p:txBody>
          <a:bodyPr spcFirstLastPara="1" wrap="square" lIns="91425" tIns="91425" rIns="91425" bIns="91425" anchor="b" anchorCtr="0">
            <a:noAutofit/>
          </a:bodyPr>
          <a:lstStyle>
            <a:lvl1pPr lvl="0">
              <a:spcBef>
                <a:spcPts val="0"/>
              </a:spcBef>
              <a:spcAft>
                <a:spcPts val="0"/>
              </a:spcAft>
              <a:buClr>
                <a:srgbClr val="191919"/>
              </a:buClr>
              <a:buSzPts val="5200"/>
              <a:buNone/>
              <a:defRPr sz="38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1" name="Google Shape;11;p2"/>
          <p:cNvSpPr txBox="1">
            <a:spLocks noGrp="1"/>
          </p:cNvSpPr>
          <p:nvPr>
            <p:ph type="subTitle" idx="1"/>
          </p:nvPr>
        </p:nvSpPr>
        <p:spPr>
          <a:xfrm>
            <a:off x="995625" y="3689450"/>
            <a:ext cx="4660500" cy="4095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1200"/>
              <a:buNone/>
              <a:defRPr sz="14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grpSp>
        <p:nvGrpSpPr>
          <p:cNvPr id="12" name="Google Shape;12;p2"/>
          <p:cNvGrpSpPr/>
          <p:nvPr/>
        </p:nvGrpSpPr>
        <p:grpSpPr>
          <a:xfrm>
            <a:off x="3463487" y="-123425"/>
            <a:ext cx="7073983" cy="1420051"/>
            <a:chOff x="3463488" y="-123425"/>
            <a:chExt cx="7073983" cy="1420051"/>
          </a:xfrm>
        </p:grpSpPr>
        <p:pic>
          <p:nvPicPr>
            <p:cNvPr id="13" name="Google Shape;13;p2"/>
            <p:cNvPicPr preferRelativeResize="0"/>
            <p:nvPr/>
          </p:nvPicPr>
          <p:blipFill>
            <a:blip r:embed="rId3">
              <a:alphaModFix/>
            </a:blip>
            <a:stretch>
              <a:fillRect/>
            </a:stretch>
          </p:blipFill>
          <p:spPr>
            <a:xfrm>
              <a:off x="3776863" y="-123425"/>
              <a:ext cx="6724326" cy="1420051"/>
            </a:xfrm>
            <a:prstGeom prst="rect">
              <a:avLst/>
            </a:prstGeom>
            <a:noFill/>
            <a:ln>
              <a:noFill/>
            </a:ln>
          </p:spPr>
        </p:pic>
        <p:pic>
          <p:nvPicPr>
            <p:cNvPr id="14" name="Google Shape;14;p2"/>
            <p:cNvPicPr preferRelativeResize="0"/>
            <p:nvPr/>
          </p:nvPicPr>
          <p:blipFill>
            <a:blip r:embed="rId4">
              <a:alphaModFix/>
            </a:blip>
            <a:stretch>
              <a:fillRect/>
            </a:stretch>
          </p:blipFill>
          <p:spPr>
            <a:xfrm>
              <a:off x="3463487" y="-6825"/>
              <a:ext cx="7073983" cy="974925"/>
            </a:xfrm>
            <a:prstGeom prst="rect">
              <a:avLst/>
            </a:prstGeom>
            <a:noFill/>
            <a:ln>
              <a:noFill/>
            </a:ln>
          </p:spPr>
        </p:pic>
      </p:grpSp>
      <p:grpSp>
        <p:nvGrpSpPr>
          <p:cNvPr id="15" name="Google Shape;15;p2"/>
          <p:cNvGrpSpPr/>
          <p:nvPr/>
        </p:nvGrpSpPr>
        <p:grpSpPr>
          <a:xfrm>
            <a:off x="-550850" y="4185098"/>
            <a:ext cx="10207724" cy="2155679"/>
            <a:chOff x="-550850" y="4185098"/>
            <a:chExt cx="10207724" cy="2155679"/>
          </a:xfrm>
        </p:grpSpPr>
        <p:pic>
          <p:nvPicPr>
            <p:cNvPr id="16" name="Google Shape;16;p2"/>
            <p:cNvPicPr preferRelativeResize="0"/>
            <p:nvPr/>
          </p:nvPicPr>
          <p:blipFill>
            <a:blip r:embed="rId5">
              <a:alphaModFix/>
            </a:blip>
            <a:stretch>
              <a:fillRect/>
            </a:stretch>
          </p:blipFill>
          <p:spPr>
            <a:xfrm>
              <a:off x="-550850" y="4185098"/>
              <a:ext cx="10207724" cy="2155679"/>
            </a:xfrm>
            <a:prstGeom prst="rect">
              <a:avLst/>
            </a:prstGeom>
            <a:noFill/>
            <a:ln>
              <a:noFill/>
            </a:ln>
          </p:spPr>
        </p:pic>
        <p:pic>
          <p:nvPicPr>
            <p:cNvPr id="17" name="Google Shape;17;p2"/>
            <p:cNvPicPr preferRelativeResize="0"/>
            <p:nvPr/>
          </p:nvPicPr>
          <p:blipFill>
            <a:blip r:embed="rId6">
              <a:alphaModFix/>
            </a:blip>
            <a:stretch>
              <a:fillRect/>
            </a:stretch>
          </p:blipFill>
          <p:spPr>
            <a:xfrm>
              <a:off x="-398450" y="4600763"/>
              <a:ext cx="2504500" cy="930542"/>
            </a:xfrm>
            <a:prstGeom prst="rect">
              <a:avLst/>
            </a:prstGeom>
            <a:noFill/>
            <a:ln>
              <a:noFill/>
            </a:ln>
          </p:spPr>
        </p:pic>
        <p:pic>
          <p:nvPicPr>
            <p:cNvPr id="18" name="Google Shape;18;p2"/>
            <p:cNvPicPr preferRelativeResize="0"/>
            <p:nvPr/>
          </p:nvPicPr>
          <p:blipFill>
            <a:blip r:embed="rId7">
              <a:alphaModFix/>
            </a:blip>
            <a:stretch>
              <a:fillRect/>
            </a:stretch>
          </p:blipFill>
          <p:spPr>
            <a:xfrm>
              <a:off x="5132875" y="4520757"/>
              <a:ext cx="4211476" cy="797468"/>
            </a:xfrm>
            <a:prstGeom prst="rect">
              <a:avLst/>
            </a:prstGeom>
            <a:noFill/>
            <a:ln>
              <a:noFill/>
            </a:ln>
          </p:spPr>
        </p:pic>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283"/>
        <p:cNvGrpSpPr/>
        <p:nvPr/>
      </p:nvGrpSpPr>
      <p:grpSpPr>
        <a:xfrm>
          <a:off x="0" y="0"/>
          <a:ext cx="0" cy="0"/>
          <a:chOff x="0" y="0"/>
          <a:chExt cx="0" cy="0"/>
        </a:xfrm>
      </p:grpSpPr>
      <p:pic>
        <p:nvPicPr>
          <p:cNvPr id="284" name="Google Shape;284;p23"/>
          <p:cNvPicPr preferRelativeResize="0"/>
          <p:nvPr/>
        </p:nvPicPr>
        <p:blipFill>
          <a:blip r:embed="rId2">
            <a:alphaModFix amt="86000"/>
          </a:blip>
          <a:stretch>
            <a:fillRect/>
          </a:stretch>
        </p:blipFill>
        <p:spPr>
          <a:xfrm rot="10800000" flipH="1">
            <a:off x="-5447563" y="535002"/>
            <a:ext cx="9309101" cy="7880948"/>
          </a:xfrm>
          <a:prstGeom prst="rect">
            <a:avLst/>
          </a:prstGeom>
          <a:noFill/>
          <a:ln>
            <a:noFill/>
          </a:ln>
        </p:spPr>
      </p:pic>
      <p:grpSp>
        <p:nvGrpSpPr>
          <p:cNvPr id="285" name="Google Shape;285;p23"/>
          <p:cNvGrpSpPr/>
          <p:nvPr/>
        </p:nvGrpSpPr>
        <p:grpSpPr>
          <a:xfrm rot="10800000" flipH="1">
            <a:off x="2293438" y="3928975"/>
            <a:ext cx="7073983" cy="1420051"/>
            <a:chOff x="3463488" y="-123425"/>
            <a:chExt cx="7073983" cy="1420051"/>
          </a:xfrm>
        </p:grpSpPr>
        <p:pic>
          <p:nvPicPr>
            <p:cNvPr id="286" name="Google Shape;286;p23"/>
            <p:cNvPicPr preferRelativeResize="0"/>
            <p:nvPr/>
          </p:nvPicPr>
          <p:blipFill>
            <a:blip r:embed="rId3">
              <a:alphaModFix/>
            </a:blip>
            <a:stretch>
              <a:fillRect/>
            </a:stretch>
          </p:blipFill>
          <p:spPr>
            <a:xfrm>
              <a:off x="3776863" y="-123425"/>
              <a:ext cx="6724326" cy="1420051"/>
            </a:xfrm>
            <a:prstGeom prst="rect">
              <a:avLst/>
            </a:prstGeom>
            <a:noFill/>
            <a:ln>
              <a:noFill/>
            </a:ln>
          </p:spPr>
        </p:pic>
        <p:pic>
          <p:nvPicPr>
            <p:cNvPr id="287" name="Google Shape;287;p23"/>
            <p:cNvPicPr preferRelativeResize="0"/>
            <p:nvPr/>
          </p:nvPicPr>
          <p:blipFill>
            <a:blip r:embed="rId4">
              <a:alphaModFix/>
            </a:blip>
            <a:stretch>
              <a:fillRect/>
            </a:stretch>
          </p:blipFill>
          <p:spPr>
            <a:xfrm>
              <a:off x="3463487" y="-6825"/>
              <a:ext cx="7073983" cy="974925"/>
            </a:xfrm>
            <a:prstGeom prst="rect">
              <a:avLst/>
            </a:prstGeom>
            <a:noFill/>
            <a:ln>
              <a:noFill/>
            </a:ln>
          </p:spPr>
        </p:pic>
      </p:grpSp>
      <p:grpSp>
        <p:nvGrpSpPr>
          <p:cNvPr id="288" name="Google Shape;288;p23"/>
          <p:cNvGrpSpPr/>
          <p:nvPr/>
        </p:nvGrpSpPr>
        <p:grpSpPr>
          <a:xfrm>
            <a:off x="-575250" y="-906850"/>
            <a:ext cx="5565855" cy="1650120"/>
            <a:chOff x="4433100" y="-472987"/>
            <a:chExt cx="5399025" cy="1198779"/>
          </a:xfrm>
        </p:grpSpPr>
        <p:pic>
          <p:nvPicPr>
            <p:cNvPr id="289" name="Google Shape;289;p23"/>
            <p:cNvPicPr preferRelativeResize="0"/>
            <p:nvPr/>
          </p:nvPicPr>
          <p:blipFill>
            <a:blip r:embed="rId5">
              <a:alphaModFix/>
            </a:blip>
            <a:stretch>
              <a:fillRect/>
            </a:stretch>
          </p:blipFill>
          <p:spPr>
            <a:xfrm>
              <a:off x="4433100" y="-355975"/>
              <a:ext cx="5163624" cy="869476"/>
            </a:xfrm>
            <a:prstGeom prst="rect">
              <a:avLst/>
            </a:prstGeom>
            <a:noFill/>
            <a:ln>
              <a:noFill/>
            </a:ln>
          </p:spPr>
        </p:pic>
        <p:pic>
          <p:nvPicPr>
            <p:cNvPr id="290" name="Google Shape;290;p23"/>
            <p:cNvPicPr preferRelativeResize="0"/>
            <p:nvPr/>
          </p:nvPicPr>
          <p:blipFill>
            <a:blip r:embed="rId6">
              <a:alphaModFix/>
            </a:blip>
            <a:stretch>
              <a:fillRect/>
            </a:stretch>
          </p:blipFill>
          <p:spPr>
            <a:xfrm>
              <a:off x="4961525" y="-472987"/>
              <a:ext cx="4870600" cy="1198779"/>
            </a:xfrm>
            <a:prstGeom prst="rect">
              <a:avLst/>
            </a:prstGeom>
            <a:noFill/>
            <a:ln>
              <a:noFill/>
            </a:ln>
          </p:spPr>
        </p:pic>
      </p:grpSp>
      <p:pic>
        <p:nvPicPr>
          <p:cNvPr id="291" name="Google Shape;291;p23"/>
          <p:cNvPicPr preferRelativeResize="0"/>
          <p:nvPr/>
        </p:nvPicPr>
        <p:blipFill>
          <a:blip r:embed="rId2">
            <a:alphaModFix amt="86000"/>
          </a:blip>
          <a:stretch>
            <a:fillRect/>
          </a:stretch>
        </p:blipFill>
        <p:spPr>
          <a:xfrm rot="10800000" flipH="1">
            <a:off x="5753837" y="-4437048"/>
            <a:ext cx="9309101" cy="7880948"/>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292"/>
        <p:cNvGrpSpPr/>
        <p:nvPr/>
      </p:nvGrpSpPr>
      <p:grpSpPr>
        <a:xfrm>
          <a:off x="0" y="0"/>
          <a:ext cx="0" cy="0"/>
          <a:chOff x="0" y="0"/>
          <a:chExt cx="0" cy="0"/>
        </a:xfrm>
      </p:grpSpPr>
      <p:pic>
        <p:nvPicPr>
          <p:cNvPr id="293" name="Google Shape;293;p24"/>
          <p:cNvPicPr preferRelativeResize="0"/>
          <p:nvPr/>
        </p:nvPicPr>
        <p:blipFill>
          <a:blip r:embed="rId2">
            <a:alphaModFix amt="86000"/>
          </a:blip>
          <a:stretch>
            <a:fillRect/>
          </a:stretch>
        </p:blipFill>
        <p:spPr>
          <a:xfrm rot="10800000" flipH="1">
            <a:off x="-6696063" y="-364873"/>
            <a:ext cx="9309101" cy="7880948"/>
          </a:xfrm>
          <a:prstGeom prst="rect">
            <a:avLst/>
          </a:prstGeom>
          <a:noFill/>
          <a:ln>
            <a:noFill/>
          </a:ln>
        </p:spPr>
      </p:pic>
      <p:pic>
        <p:nvPicPr>
          <p:cNvPr id="294" name="Google Shape;294;p24"/>
          <p:cNvPicPr preferRelativeResize="0"/>
          <p:nvPr/>
        </p:nvPicPr>
        <p:blipFill>
          <a:blip r:embed="rId2">
            <a:alphaModFix amt="86000"/>
          </a:blip>
          <a:stretch>
            <a:fillRect/>
          </a:stretch>
        </p:blipFill>
        <p:spPr>
          <a:xfrm rot="10800000" flipH="1">
            <a:off x="6419862" y="-1164973"/>
            <a:ext cx="9309101" cy="7880948"/>
          </a:xfrm>
          <a:prstGeom prst="rect">
            <a:avLst/>
          </a:prstGeom>
          <a:noFill/>
          <a:ln>
            <a:noFill/>
          </a:ln>
        </p:spPr>
      </p:pic>
      <p:grpSp>
        <p:nvGrpSpPr>
          <p:cNvPr id="295" name="Google Shape;295;p24"/>
          <p:cNvGrpSpPr/>
          <p:nvPr/>
        </p:nvGrpSpPr>
        <p:grpSpPr>
          <a:xfrm rot="10800000" flipH="1">
            <a:off x="-1208137" y="-1164965"/>
            <a:ext cx="10207724" cy="2155679"/>
            <a:chOff x="-550850" y="4185098"/>
            <a:chExt cx="10207724" cy="2155679"/>
          </a:xfrm>
        </p:grpSpPr>
        <p:pic>
          <p:nvPicPr>
            <p:cNvPr id="296" name="Google Shape;296;p24"/>
            <p:cNvPicPr preferRelativeResize="0"/>
            <p:nvPr/>
          </p:nvPicPr>
          <p:blipFill>
            <a:blip r:embed="rId3">
              <a:alphaModFix/>
            </a:blip>
            <a:stretch>
              <a:fillRect/>
            </a:stretch>
          </p:blipFill>
          <p:spPr>
            <a:xfrm>
              <a:off x="-550850" y="4185098"/>
              <a:ext cx="10207724" cy="2155679"/>
            </a:xfrm>
            <a:prstGeom prst="rect">
              <a:avLst/>
            </a:prstGeom>
            <a:noFill/>
            <a:ln>
              <a:noFill/>
            </a:ln>
          </p:spPr>
        </p:pic>
        <p:pic>
          <p:nvPicPr>
            <p:cNvPr id="297" name="Google Shape;297;p24"/>
            <p:cNvPicPr preferRelativeResize="0"/>
            <p:nvPr/>
          </p:nvPicPr>
          <p:blipFill>
            <a:blip r:embed="rId4">
              <a:alphaModFix/>
            </a:blip>
            <a:stretch>
              <a:fillRect/>
            </a:stretch>
          </p:blipFill>
          <p:spPr>
            <a:xfrm>
              <a:off x="-398450" y="4600763"/>
              <a:ext cx="2504500" cy="930542"/>
            </a:xfrm>
            <a:prstGeom prst="rect">
              <a:avLst/>
            </a:prstGeom>
            <a:noFill/>
            <a:ln>
              <a:noFill/>
            </a:ln>
          </p:spPr>
        </p:pic>
        <p:pic>
          <p:nvPicPr>
            <p:cNvPr id="298" name="Google Shape;298;p24"/>
            <p:cNvPicPr preferRelativeResize="0"/>
            <p:nvPr/>
          </p:nvPicPr>
          <p:blipFill>
            <a:blip r:embed="rId5">
              <a:alphaModFix/>
            </a:blip>
            <a:stretch>
              <a:fillRect/>
            </a:stretch>
          </p:blipFill>
          <p:spPr>
            <a:xfrm>
              <a:off x="5132875" y="4520757"/>
              <a:ext cx="4211476" cy="797468"/>
            </a:xfrm>
            <a:prstGeom prst="rect">
              <a:avLst/>
            </a:prstGeom>
            <a:noFill/>
            <a:ln>
              <a:noFill/>
            </a:ln>
          </p:spPr>
        </p:pic>
      </p:grpSp>
      <p:grpSp>
        <p:nvGrpSpPr>
          <p:cNvPr id="299" name="Google Shape;299;p24"/>
          <p:cNvGrpSpPr/>
          <p:nvPr/>
        </p:nvGrpSpPr>
        <p:grpSpPr>
          <a:xfrm flipH="1">
            <a:off x="-106375" y="4251241"/>
            <a:ext cx="10100130" cy="1495647"/>
            <a:chOff x="-382600" y="4598975"/>
            <a:chExt cx="10302050" cy="1110684"/>
          </a:xfrm>
        </p:grpSpPr>
        <p:pic>
          <p:nvPicPr>
            <p:cNvPr id="300" name="Google Shape;300;p24"/>
            <p:cNvPicPr preferRelativeResize="0"/>
            <p:nvPr/>
          </p:nvPicPr>
          <p:blipFill>
            <a:blip r:embed="rId6">
              <a:alphaModFix/>
            </a:blip>
            <a:stretch>
              <a:fillRect/>
            </a:stretch>
          </p:blipFill>
          <p:spPr>
            <a:xfrm>
              <a:off x="-382600" y="4598975"/>
              <a:ext cx="10100426" cy="1110684"/>
            </a:xfrm>
            <a:prstGeom prst="rect">
              <a:avLst/>
            </a:prstGeom>
            <a:noFill/>
            <a:ln>
              <a:noFill/>
            </a:ln>
          </p:spPr>
        </p:pic>
        <p:pic>
          <p:nvPicPr>
            <p:cNvPr id="301" name="Google Shape;301;p24"/>
            <p:cNvPicPr preferRelativeResize="0"/>
            <p:nvPr/>
          </p:nvPicPr>
          <p:blipFill>
            <a:blip r:embed="rId7">
              <a:alphaModFix/>
            </a:blip>
            <a:stretch>
              <a:fillRect/>
            </a:stretch>
          </p:blipFill>
          <p:spPr>
            <a:xfrm>
              <a:off x="5819775" y="4686951"/>
              <a:ext cx="4099675" cy="802103"/>
            </a:xfrm>
            <a:prstGeom prst="rect">
              <a:avLst/>
            </a:prstGeom>
            <a:noFill/>
            <a:ln>
              <a:noFill/>
            </a:ln>
          </p:spPr>
        </p:pic>
        <p:pic>
          <p:nvPicPr>
            <p:cNvPr id="302" name="Google Shape;302;p24"/>
            <p:cNvPicPr preferRelativeResize="0"/>
            <p:nvPr/>
          </p:nvPicPr>
          <p:blipFill>
            <a:blip r:embed="rId8">
              <a:alphaModFix/>
            </a:blip>
            <a:stretch>
              <a:fillRect/>
            </a:stretch>
          </p:blipFill>
          <p:spPr>
            <a:xfrm>
              <a:off x="-137250" y="4914899"/>
              <a:ext cx="4211474" cy="587551"/>
            </a:xfrm>
            <a:prstGeom prst="rect">
              <a:avLst/>
            </a:prstGeom>
            <a:noFill/>
            <a:ln>
              <a:noFill/>
            </a:ln>
          </p:spPr>
        </p:pic>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3"/>
        <p:cNvGrpSpPr/>
        <p:nvPr/>
      </p:nvGrpSpPr>
      <p:grpSpPr>
        <a:xfrm>
          <a:off x="0" y="0"/>
          <a:ext cx="0" cy="0"/>
          <a:chOff x="0" y="0"/>
          <a:chExt cx="0" cy="0"/>
        </a:xfrm>
      </p:grpSpPr>
      <p:pic>
        <p:nvPicPr>
          <p:cNvPr id="44" name="Google Shape;44;p5"/>
          <p:cNvPicPr preferRelativeResize="0"/>
          <p:nvPr/>
        </p:nvPicPr>
        <p:blipFill>
          <a:blip r:embed="rId2">
            <a:alphaModFix amt="86000"/>
          </a:blip>
          <a:stretch>
            <a:fillRect/>
          </a:stretch>
        </p:blipFill>
        <p:spPr>
          <a:xfrm>
            <a:off x="-82550" y="-5229223"/>
            <a:ext cx="9309101" cy="7880948"/>
          </a:xfrm>
          <a:prstGeom prst="rect">
            <a:avLst/>
          </a:prstGeom>
          <a:noFill/>
          <a:ln>
            <a:noFill/>
          </a:ln>
        </p:spPr>
      </p:pic>
      <p:grpSp>
        <p:nvGrpSpPr>
          <p:cNvPr id="45" name="Google Shape;45;p5"/>
          <p:cNvGrpSpPr/>
          <p:nvPr/>
        </p:nvGrpSpPr>
        <p:grpSpPr>
          <a:xfrm>
            <a:off x="4349312" y="-152000"/>
            <a:ext cx="7073983" cy="1420051"/>
            <a:chOff x="3463488" y="-123425"/>
            <a:chExt cx="7073983" cy="1420051"/>
          </a:xfrm>
        </p:grpSpPr>
        <p:pic>
          <p:nvPicPr>
            <p:cNvPr id="46" name="Google Shape;46;p5"/>
            <p:cNvPicPr preferRelativeResize="0"/>
            <p:nvPr/>
          </p:nvPicPr>
          <p:blipFill>
            <a:blip r:embed="rId3">
              <a:alphaModFix/>
            </a:blip>
            <a:stretch>
              <a:fillRect/>
            </a:stretch>
          </p:blipFill>
          <p:spPr>
            <a:xfrm>
              <a:off x="3776863" y="-123425"/>
              <a:ext cx="6724326" cy="1420051"/>
            </a:xfrm>
            <a:prstGeom prst="rect">
              <a:avLst/>
            </a:prstGeom>
            <a:noFill/>
            <a:ln>
              <a:noFill/>
            </a:ln>
          </p:spPr>
        </p:pic>
        <p:pic>
          <p:nvPicPr>
            <p:cNvPr id="47" name="Google Shape;47;p5"/>
            <p:cNvPicPr preferRelativeResize="0"/>
            <p:nvPr/>
          </p:nvPicPr>
          <p:blipFill>
            <a:blip r:embed="rId4">
              <a:alphaModFix/>
            </a:blip>
            <a:stretch>
              <a:fillRect/>
            </a:stretch>
          </p:blipFill>
          <p:spPr>
            <a:xfrm>
              <a:off x="3463487" y="-6825"/>
              <a:ext cx="7073983" cy="974925"/>
            </a:xfrm>
            <a:prstGeom prst="rect">
              <a:avLst/>
            </a:prstGeom>
            <a:noFill/>
            <a:ln>
              <a:noFill/>
            </a:ln>
          </p:spPr>
        </p:pic>
      </p:grpSp>
      <p:grpSp>
        <p:nvGrpSpPr>
          <p:cNvPr id="48" name="Google Shape;48;p5"/>
          <p:cNvGrpSpPr/>
          <p:nvPr/>
        </p:nvGrpSpPr>
        <p:grpSpPr>
          <a:xfrm flipH="1">
            <a:off x="-550850" y="4413698"/>
            <a:ext cx="10207724" cy="2155679"/>
            <a:chOff x="-550850" y="4185098"/>
            <a:chExt cx="10207724" cy="2155679"/>
          </a:xfrm>
        </p:grpSpPr>
        <p:pic>
          <p:nvPicPr>
            <p:cNvPr id="49" name="Google Shape;49;p5"/>
            <p:cNvPicPr preferRelativeResize="0"/>
            <p:nvPr/>
          </p:nvPicPr>
          <p:blipFill>
            <a:blip r:embed="rId5">
              <a:alphaModFix/>
            </a:blip>
            <a:stretch>
              <a:fillRect/>
            </a:stretch>
          </p:blipFill>
          <p:spPr>
            <a:xfrm>
              <a:off x="-550850" y="4185098"/>
              <a:ext cx="10207724" cy="2155679"/>
            </a:xfrm>
            <a:prstGeom prst="rect">
              <a:avLst/>
            </a:prstGeom>
            <a:noFill/>
            <a:ln>
              <a:noFill/>
            </a:ln>
          </p:spPr>
        </p:pic>
        <p:pic>
          <p:nvPicPr>
            <p:cNvPr id="50" name="Google Shape;50;p5"/>
            <p:cNvPicPr preferRelativeResize="0"/>
            <p:nvPr/>
          </p:nvPicPr>
          <p:blipFill>
            <a:blip r:embed="rId6">
              <a:alphaModFix/>
            </a:blip>
            <a:stretch>
              <a:fillRect/>
            </a:stretch>
          </p:blipFill>
          <p:spPr>
            <a:xfrm>
              <a:off x="-398450" y="4600763"/>
              <a:ext cx="2504500" cy="930542"/>
            </a:xfrm>
            <a:prstGeom prst="rect">
              <a:avLst/>
            </a:prstGeom>
            <a:noFill/>
            <a:ln>
              <a:noFill/>
            </a:ln>
          </p:spPr>
        </p:pic>
        <p:pic>
          <p:nvPicPr>
            <p:cNvPr id="51" name="Google Shape;51;p5"/>
            <p:cNvPicPr preferRelativeResize="0"/>
            <p:nvPr/>
          </p:nvPicPr>
          <p:blipFill>
            <a:blip r:embed="rId7">
              <a:alphaModFix/>
            </a:blip>
            <a:stretch>
              <a:fillRect/>
            </a:stretch>
          </p:blipFill>
          <p:spPr>
            <a:xfrm>
              <a:off x="5132875" y="4520757"/>
              <a:ext cx="4211476" cy="797468"/>
            </a:xfrm>
            <a:prstGeom prst="rect">
              <a:avLst/>
            </a:prstGeom>
            <a:noFill/>
            <a:ln>
              <a:noFill/>
            </a:ln>
          </p:spPr>
        </p:pic>
      </p:grpSp>
      <p:sp>
        <p:nvSpPr>
          <p:cNvPr id="52" name="Google Shape;52;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53" name="Google Shape;53;p5"/>
          <p:cNvSpPr txBox="1">
            <a:spLocks noGrp="1"/>
          </p:cNvSpPr>
          <p:nvPr>
            <p:ph type="subTitle" idx="1"/>
          </p:nvPr>
        </p:nvSpPr>
        <p:spPr>
          <a:xfrm>
            <a:off x="4923125" y="2726551"/>
            <a:ext cx="2735100" cy="143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54" name="Google Shape;54;p5"/>
          <p:cNvSpPr txBox="1">
            <a:spLocks noGrp="1"/>
          </p:cNvSpPr>
          <p:nvPr>
            <p:ph type="subTitle" idx="2"/>
          </p:nvPr>
        </p:nvSpPr>
        <p:spPr>
          <a:xfrm>
            <a:off x="1485775" y="2726552"/>
            <a:ext cx="2735100" cy="143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55" name="Google Shape;55;p5"/>
          <p:cNvSpPr txBox="1">
            <a:spLocks noGrp="1"/>
          </p:cNvSpPr>
          <p:nvPr>
            <p:ph type="subTitle" idx="3"/>
          </p:nvPr>
        </p:nvSpPr>
        <p:spPr>
          <a:xfrm>
            <a:off x="1485775" y="2229100"/>
            <a:ext cx="2735100" cy="5589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1800" b="1">
                <a:solidFill>
                  <a:schemeClr val="dk1"/>
                </a:solidFill>
                <a:latin typeface="Montserrat"/>
                <a:ea typeface="Montserrat"/>
                <a:cs typeface="Montserrat"/>
                <a:sym typeface="Montserrat"/>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56" name="Google Shape;56;p5"/>
          <p:cNvSpPr txBox="1">
            <a:spLocks noGrp="1"/>
          </p:cNvSpPr>
          <p:nvPr>
            <p:ph type="subTitle" idx="4"/>
          </p:nvPr>
        </p:nvSpPr>
        <p:spPr>
          <a:xfrm>
            <a:off x="4923125" y="2229100"/>
            <a:ext cx="2735100" cy="5589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1800" b="1">
                <a:solidFill>
                  <a:schemeClr val="dk1"/>
                </a:solidFill>
                <a:latin typeface="Montserrat"/>
                <a:ea typeface="Montserrat"/>
                <a:cs typeface="Montserrat"/>
                <a:sym typeface="Montserrat"/>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66"/>
        <p:cNvGrpSpPr/>
        <p:nvPr/>
      </p:nvGrpSpPr>
      <p:grpSpPr>
        <a:xfrm>
          <a:off x="0" y="0"/>
          <a:ext cx="0" cy="0"/>
          <a:chOff x="0" y="0"/>
          <a:chExt cx="0" cy="0"/>
        </a:xfrm>
      </p:grpSpPr>
      <p:pic>
        <p:nvPicPr>
          <p:cNvPr id="67" name="Google Shape;67;p7"/>
          <p:cNvPicPr preferRelativeResize="0"/>
          <p:nvPr/>
        </p:nvPicPr>
        <p:blipFill>
          <a:blip r:embed="rId2">
            <a:alphaModFix amt="86000"/>
          </a:blip>
          <a:stretch>
            <a:fillRect/>
          </a:stretch>
        </p:blipFill>
        <p:spPr>
          <a:xfrm>
            <a:off x="6277050" y="581027"/>
            <a:ext cx="9309101" cy="7880948"/>
          </a:xfrm>
          <a:prstGeom prst="rect">
            <a:avLst/>
          </a:prstGeom>
          <a:noFill/>
          <a:ln>
            <a:noFill/>
          </a:ln>
        </p:spPr>
      </p:pic>
      <p:grpSp>
        <p:nvGrpSpPr>
          <p:cNvPr id="68" name="Google Shape;68;p7"/>
          <p:cNvGrpSpPr/>
          <p:nvPr/>
        </p:nvGrpSpPr>
        <p:grpSpPr>
          <a:xfrm>
            <a:off x="1863775" y="4371409"/>
            <a:ext cx="8400200" cy="1414464"/>
            <a:chOff x="1254175" y="2923609"/>
            <a:chExt cx="8400200" cy="1414464"/>
          </a:xfrm>
        </p:grpSpPr>
        <p:pic>
          <p:nvPicPr>
            <p:cNvPr id="69" name="Google Shape;69;p7"/>
            <p:cNvPicPr preferRelativeResize="0"/>
            <p:nvPr/>
          </p:nvPicPr>
          <p:blipFill>
            <a:blip r:embed="rId3">
              <a:alphaModFix/>
            </a:blip>
            <a:stretch>
              <a:fillRect/>
            </a:stretch>
          </p:blipFill>
          <p:spPr>
            <a:xfrm>
              <a:off x="1763725" y="2997790"/>
              <a:ext cx="7513876" cy="1277001"/>
            </a:xfrm>
            <a:prstGeom prst="rect">
              <a:avLst/>
            </a:prstGeom>
            <a:noFill/>
            <a:ln>
              <a:noFill/>
            </a:ln>
          </p:spPr>
        </p:pic>
        <p:pic>
          <p:nvPicPr>
            <p:cNvPr id="70" name="Google Shape;70;p7"/>
            <p:cNvPicPr preferRelativeResize="0"/>
            <p:nvPr/>
          </p:nvPicPr>
          <p:blipFill>
            <a:blip r:embed="rId4">
              <a:alphaModFix/>
            </a:blip>
            <a:stretch>
              <a:fillRect/>
            </a:stretch>
          </p:blipFill>
          <p:spPr>
            <a:xfrm>
              <a:off x="1254175" y="2923609"/>
              <a:ext cx="8400200" cy="1414464"/>
            </a:xfrm>
            <a:prstGeom prst="rect">
              <a:avLst/>
            </a:prstGeom>
            <a:noFill/>
            <a:ln>
              <a:noFill/>
            </a:ln>
          </p:spPr>
        </p:pic>
      </p:grpSp>
      <p:sp>
        <p:nvSpPr>
          <p:cNvPr id="71" name="Google Shape;71;p7"/>
          <p:cNvSpPr txBox="1">
            <a:spLocks noGrp="1"/>
          </p:cNvSpPr>
          <p:nvPr>
            <p:ph type="title"/>
          </p:nvPr>
        </p:nvSpPr>
        <p:spPr>
          <a:xfrm>
            <a:off x="3996600" y="902013"/>
            <a:ext cx="4423500" cy="10872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72" name="Google Shape;72;p7"/>
          <p:cNvSpPr txBox="1">
            <a:spLocks noGrp="1"/>
          </p:cNvSpPr>
          <p:nvPr>
            <p:ph type="body" idx="1"/>
          </p:nvPr>
        </p:nvSpPr>
        <p:spPr>
          <a:xfrm>
            <a:off x="3996600" y="2092300"/>
            <a:ext cx="4423500" cy="21492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a:lvl1pPr>
            <a:lvl2pPr marL="914400" lvl="1" indent="-304800" rtl="0">
              <a:lnSpc>
                <a:spcPct val="115000"/>
              </a:lnSpc>
              <a:spcBef>
                <a:spcPts val="0"/>
              </a:spcBef>
              <a:spcAft>
                <a:spcPts val="0"/>
              </a:spcAft>
              <a:buSzPts val="1200"/>
              <a:buChar char="○"/>
              <a:defRPr/>
            </a:lvl2pPr>
            <a:lvl3pPr marL="1371600" lvl="2" indent="-304800" rtl="0">
              <a:lnSpc>
                <a:spcPct val="115000"/>
              </a:lnSpc>
              <a:spcBef>
                <a:spcPts val="0"/>
              </a:spcBef>
              <a:spcAft>
                <a:spcPts val="0"/>
              </a:spcAft>
              <a:buSzPts val="1200"/>
              <a:buChar char="■"/>
              <a:defRPr/>
            </a:lvl3pPr>
            <a:lvl4pPr marL="1828800" lvl="3" indent="-304800" rtl="0">
              <a:lnSpc>
                <a:spcPct val="115000"/>
              </a:lnSpc>
              <a:spcBef>
                <a:spcPts val="0"/>
              </a:spcBef>
              <a:spcAft>
                <a:spcPts val="0"/>
              </a:spcAft>
              <a:buSzPts val="1200"/>
              <a:buChar char="●"/>
              <a:defRPr/>
            </a:lvl4pPr>
            <a:lvl5pPr marL="2286000" lvl="4" indent="-304800" rtl="0">
              <a:lnSpc>
                <a:spcPct val="115000"/>
              </a:lnSpc>
              <a:spcBef>
                <a:spcPts val="0"/>
              </a:spcBef>
              <a:spcAft>
                <a:spcPts val="0"/>
              </a:spcAft>
              <a:buSzPts val="1200"/>
              <a:buChar char="○"/>
              <a:defRPr/>
            </a:lvl5pPr>
            <a:lvl6pPr marL="2743200" lvl="5" indent="-304800" rtl="0">
              <a:lnSpc>
                <a:spcPct val="115000"/>
              </a:lnSpc>
              <a:spcBef>
                <a:spcPts val="0"/>
              </a:spcBef>
              <a:spcAft>
                <a:spcPts val="0"/>
              </a:spcAft>
              <a:buSzPts val="1200"/>
              <a:buChar char="■"/>
              <a:defRPr/>
            </a:lvl6pPr>
            <a:lvl7pPr marL="3200400" lvl="6" indent="-304800" rtl="0">
              <a:lnSpc>
                <a:spcPct val="115000"/>
              </a:lnSpc>
              <a:spcBef>
                <a:spcPts val="0"/>
              </a:spcBef>
              <a:spcAft>
                <a:spcPts val="0"/>
              </a:spcAft>
              <a:buSzPts val="1200"/>
              <a:buChar char="●"/>
              <a:defRPr/>
            </a:lvl7pPr>
            <a:lvl8pPr marL="3657600" lvl="7" indent="-304800" rtl="0">
              <a:lnSpc>
                <a:spcPct val="115000"/>
              </a:lnSpc>
              <a:spcBef>
                <a:spcPts val="0"/>
              </a:spcBef>
              <a:spcAft>
                <a:spcPts val="0"/>
              </a:spcAft>
              <a:buSzPts val="1200"/>
              <a:buChar char="○"/>
              <a:defRPr/>
            </a:lvl8pPr>
            <a:lvl9pPr marL="4114800" lvl="8" indent="-304800" rtl="0">
              <a:lnSpc>
                <a:spcPct val="115000"/>
              </a:lnSpc>
              <a:spcBef>
                <a:spcPts val="0"/>
              </a:spcBef>
              <a:spcAft>
                <a:spcPts val="0"/>
              </a:spcAft>
              <a:buSzPts val="1200"/>
              <a:buChar char="■"/>
              <a:defRPr/>
            </a:lvl9pPr>
          </a:lstStyle>
          <a:p>
            <a:endParaRPr/>
          </a:p>
        </p:txBody>
      </p:sp>
      <p:sp>
        <p:nvSpPr>
          <p:cNvPr id="73" name="Google Shape;73;p7"/>
          <p:cNvSpPr>
            <a:spLocks noGrp="1"/>
          </p:cNvSpPr>
          <p:nvPr>
            <p:ph type="pic" idx="2"/>
          </p:nvPr>
        </p:nvSpPr>
        <p:spPr>
          <a:xfrm flipH="1">
            <a:off x="266675" y="318750"/>
            <a:ext cx="3346800" cy="4506000"/>
          </a:xfrm>
          <a:prstGeom prst="ellipse">
            <a:avLst/>
          </a:prstGeom>
          <a:noFill/>
          <a:ln>
            <a:noFill/>
          </a:ln>
        </p:spPr>
      </p:sp>
      <p:grpSp>
        <p:nvGrpSpPr>
          <p:cNvPr id="74" name="Google Shape;74;p7"/>
          <p:cNvGrpSpPr/>
          <p:nvPr/>
        </p:nvGrpSpPr>
        <p:grpSpPr>
          <a:xfrm>
            <a:off x="1314619" y="-358900"/>
            <a:ext cx="8426690" cy="1577975"/>
            <a:chOff x="1314619" y="-508000"/>
            <a:chExt cx="8426690" cy="1577975"/>
          </a:xfrm>
        </p:grpSpPr>
        <p:sp>
          <p:nvSpPr>
            <p:cNvPr id="75" name="Google Shape;75;p7"/>
            <p:cNvSpPr/>
            <p:nvPr/>
          </p:nvSpPr>
          <p:spPr>
            <a:xfrm flipH="1">
              <a:off x="1314619" y="-175975"/>
              <a:ext cx="8086556" cy="974919"/>
            </a:xfrm>
            <a:custGeom>
              <a:avLst/>
              <a:gdLst/>
              <a:ahLst/>
              <a:cxnLst/>
              <a:rect l="l" t="t" r="r" b="b"/>
              <a:pathLst>
                <a:path w="138214" h="18640" extrusionOk="0">
                  <a:moveTo>
                    <a:pt x="1" y="16304"/>
                  </a:moveTo>
                  <a:cubicBezTo>
                    <a:pt x="5191" y="18640"/>
                    <a:pt x="11326" y="17673"/>
                    <a:pt x="16575" y="15455"/>
                  </a:cubicBezTo>
                  <a:cubicBezTo>
                    <a:pt x="21825" y="13260"/>
                    <a:pt x="26508" y="9910"/>
                    <a:pt x="31617" y="7397"/>
                  </a:cubicBezTo>
                  <a:cubicBezTo>
                    <a:pt x="43307" y="1581"/>
                    <a:pt x="57133" y="213"/>
                    <a:pt x="69744" y="3587"/>
                  </a:cubicBezTo>
                  <a:cubicBezTo>
                    <a:pt x="79595" y="6241"/>
                    <a:pt x="88631" y="11656"/>
                    <a:pt x="98659" y="13532"/>
                  </a:cubicBezTo>
                  <a:cubicBezTo>
                    <a:pt x="112980" y="16210"/>
                    <a:pt x="128540" y="10889"/>
                    <a:pt x="138214" y="1"/>
                  </a:cubicBezTo>
                  <a:lnTo>
                    <a:pt x="1" y="1"/>
                  </a:lnTo>
                  <a:close/>
                </a:path>
              </a:pathLst>
            </a:custGeom>
            <a:gradFill>
              <a:gsLst>
                <a:gs pos="0">
                  <a:srgbClr val="C0C9D3">
                    <a:alpha val="50588"/>
                  </a:srgbClr>
                </a:gs>
                <a:gs pos="100000">
                  <a:srgbClr val="F8FAFB">
                    <a:alpha val="52941"/>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7"/>
            <p:cNvSpPr/>
            <p:nvPr/>
          </p:nvSpPr>
          <p:spPr>
            <a:xfrm>
              <a:off x="1735534" y="-508000"/>
              <a:ext cx="8005775" cy="1577975"/>
            </a:xfrm>
            <a:custGeom>
              <a:avLst/>
              <a:gdLst/>
              <a:ahLst/>
              <a:cxnLst/>
              <a:rect l="l" t="t" r="r" b="b"/>
              <a:pathLst>
                <a:path w="320231" h="63119" extrusionOk="0">
                  <a:moveTo>
                    <a:pt x="1064" y="12065"/>
                  </a:moveTo>
                  <a:cubicBezTo>
                    <a:pt x="3541" y="15113"/>
                    <a:pt x="13256" y="21717"/>
                    <a:pt x="18590" y="24638"/>
                  </a:cubicBezTo>
                  <a:cubicBezTo>
                    <a:pt x="23924" y="27559"/>
                    <a:pt x="28242" y="28258"/>
                    <a:pt x="33068" y="29591"/>
                  </a:cubicBezTo>
                  <a:cubicBezTo>
                    <a:pt x="37894" y="30925"/>
                    <a:pt x="41831" y="32195"/>
                    <a:pt x="47546" y="32639"/>
                  </a:cubicBezTo>
                  <a:cubicBezTo>
                    <a:pt x="53261" y="33084"/>
                    <a:pt x="58532" y="34036"/>
                    <a:pt x="67358" y="32258"/>
                  </a:cubicBezTo>
                  <a:cubicBezTo>
                    <a:pt x="76185" y="30480"/>
                    <a:pt x="88758" y="25083"/>
                    <a:pt x="100505" y="21971"/>
                  </a:cubicBezTo>
                  <a:cubicBezTo>
                    <a:pt x="112253" y="18860"/>
                    <a:pt x="126985" y="14859"/>
                    <a:pt x="137843" y="13589"/>
                  </a:cubicBezTo>
                  <a:cubicBezTo>
                    <a:pt x="148702" y="12319"/>
                    <a:pt x="155560" y="13145"/>
                    <a:pt x="165656" y="14351"/>
                  </a:cubicBezTo>
                  <a:cubicBezTo>
                    <a:pt x="175753" y="15558"/>
                    <a:pt x="187246" y="17272"/>
                    <a:pt x="198422" y="20828"/>
                  </a:cubicBezTo>
                  <a:cubicBezTo>
                    <a:pt x="209598" y="24384"/>
                    <a:pt x="223441" y="31242"/>
                    <a:pt x="232712" y="35687"/>
                  </a:cubicBezTo>
                  <a:cubicBezTo>
                    <a:pt x="241983" y="40132"/>
                    <a:pt x="246936" y="43561"/>
                    <a:pt x="254048" y="47498"/>
                  </a:cubicBezTo>
                  <a:cubicBezTo>
                    <a:pt x="261160" y="51435"/>
                    <a:pt x="269542" y="56769"/>
                    <a:pt x="275384" y="59309"/>
                  </a:cubicBezTo>
                  <a:cubicBezTo>
                    <a:pt x="281226" y="61849"/>
                    <a:pt x="284782" y="62167"/>
                    <a:pt x="289100" y="62738"/>
                  </a:cubicBezTo>
                  <a:cubicBezTo>
                    <a:pt x="293418" y="63310"/>
                    <a:pt x="297228" y="63119"/>
                    <a:pt x="301292" y="62738"/>
                  </a:cubicBezTo>
                  <a:cubicBezTo>
                    <a:pt x="305356" y="62357"/>
                    <a:pt x="310817" y="61468"/>
                    <a:pt x="313484" y="60452"/>
                  </a:cubicBezTo>
                  <a:cubicBezTo>
                    <a:pt x="316151" y="59436"/>
                    <a:pt x="316215" y="58801"/>
                    <a:pt x="317294" y="56642"/>
                  </a:cubicBezTo>
                  <a:cubicBezTo>
                    <a:pt x="318374" y="54483"/>
                    <a:pt x="319517" y="53975"/>
                    <a:pt x="319961" y="47498"/>
                  </a:cubicBezTo>
                  <a:cubicBezTo>
                    <a:pt x="320406" y="41021"/>
                    <a:pt x="320025" y="25083"/>
                    <a:pt x="319961" y="17780"/>
                  </a:cubicBezTo>
                  <a:cubicBezTo>
                    <a:pt x="319898" y="10478"/>
                    <a:pt x="320787" y="6350"/>
                    <a:pt x="319580" y="3683"/>
                  </a:cubicBezTo>
                  <a:cubicBezTo>
                    <a:pt x="318374" y="1016"/>
                    <a:pt x="317993" y="2286"/>
                    <a:pt x="312722" y="1778"/>
                  </a:cubicBezTo>
                  <a:cubicBezTo>
                    <a:pt x="307452" y="1270"/>
                    <a:pt x="314119" y="889"/>
                    <a:pt x="287957" y="635"/>
                  </a:cubicBezTo>
                  <a:cubicBezTo>
                    <a:pt x="261795" y="381"/>
                    <a:pt x="193977" y="0"/>
                    <a:pt x="155750" y="254"/>
                  </a:cubicBezTo>
                  <a:cubicBezTo>
                    <a:pt x="117523" y="508"/>
                    <a:pt x="81773" y="1524"/>
                    <a:pt x="58595" y="2159"/>
                  </a:cubicBezTo>
                  <a:cubicBezTo>
                    <a:pt x="35418" y="2794"/>
                    <a:pt x="25829" y="3366"/>
                    <a:pt x="16685" y="4064"/>
                  </a:cubicBezTo>
                  <a:cubicBezTo>
                    <a:pt x="7541" y="4763"/>
                    <a:pt x="6335" y="5017"/>
                    <a:pt x="3731" y="6350"/>
                  </a:cubicBezTo>
                  <a:cubicBezTo>
                    <a:pt x="1128" y="7684"/>
                    <a:pt x="-1412" y="9017"/>
                    <a:pt x="1064" y="12065"/>
                  </a:cubicBezTo>
                  <a:close/>
                </a:path>
              </a:pathLst>
            </a:custGeom>
            <a:gradFill>
              <a:gsLst>
                <a:gs pos="0">
                  <a:srgbClr val="C0C9D3">
                    <a:alpha val="50588"/>
                  </a:srgbClr>
                </a:gs>
                <a:gs pos="100000">
                  <a:srgbClr val="F8FAFB">
                    <a:alpha val="52941"/>
                  </a:srgbClr>
                </a:gs>
              </a:gsLst>
              <a:lin ang="5400012" scaled="0"/>
            </a:gradFill>
            <a:ln>
              <a:noFill/>
            </a:ln>
          </p:spPr>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77"/>
        <p:cNvGrpSpPr/>
        <p:nvPr/>
      </p:nvGrpSpPr>
      <p:grpSpPr>
        <a:xfrm>
          <a:off x="0" y="0"/>
          <a:ext cx="0" cy="0"/>
          <a:chOff x="0" y="0"/>
          <a:chExt cx="0" cy="0"/>
        </a:xfrm>
      </p:grpSpPr>
      <p:pic>
        <p:nvPicPr>
          <p:cNvPr id="78" name="Google Shape;78;p8"/>
          <p:cNvPicPr preferRelativeResize="0"/>
          <p:nvPr/>
        </p:nvPicPr>
        <p:blipFill>
          <a:blip r:embed="rId2">
            <a:alphaModFix amt="86000"/>
          </a:blip>
          <a:stretch>
            <a:fillRect/>
          </a:stretch>
        </p:blipFill>
        <p:spPr>
          <a:xfrm>
            <a:off x="6598100" y="58390"/>
            <a:ext cx="9309101" cy="7880948"/>
          </a:xfrm>
          <a:prstGeom prst="rect">
            <a:avLst/>
          </a:prstGeom>
          <a:noFill/>
          <a:ln>
            <a:noFill/>
          </a:ln>
        </p:spPr>
      </p:pic>
      <p:pic>
        <p:nvPicPr>
          <p:cNvPr id="79" name="Google Shape;79;p8"/>
          <p:cNvPicPr preferRelativeResize="0"/>
          <p:nvPr/>
        </p:nvPicPr>
        <p:blipFill>
          <a:blip r:embed="rId2">
            <a:alphaModFix amt="86000"/>
          </a:blip>
          <a:stretch>
            <a:fillRect/>
          </a:stretch>
        </p:blipFill>
        <p:spPr>
          <a:xfrm>
            <a:off x="-6317800" y="-2913410"/>
            <a:ext cx="9309101" cy="7880948"/>
          </a:xfrm>
          <a:prstGeom prst="rect">
            <a:avLst/>
          </a:prstGeom>
          <a:noFill/>
          <a:ln>
            <a:noFill/>
          </a:ln>
        </p:spPr>
      </p:pic>
      <p:sp>
        <p:nvSpPr>
          <p:cNvPr id="80" name="Google Shape;80;p8"/>
          <p:cNvSpPr txBox="1">
            <a:spLocks noGrp="1"/>
          </p:cNvSpPr>
          <p:nvPr>
            <p:ph type="title"/>
          </p:nvPr>
        </p:nvSpPr>
        <p:spPr>
          <a:xfrm>
            <a:off x="2162175" y="1307100"/>
            <a:ext cx="4819500" cy="2529300"/>
          </a:xfrm>
          <a:prstGeom prst="rect">
            <a:avLst/>
          </a:prstGeom>
        </p:spPr>
        <p:txBody>
          <a:bodyPr spcFirstLastPara="1" wrap="square" lIns="91425" tIns="91425" rIns="91425" bIns="91425" anchor="ctr" anchorCtr="0">
            <a:noAutofit/>
          </a:bodyPr>
          <a:lstStyle>
            <a:lvl1pPr lvl="0" algn="ctr">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grpSp>
        <p:nvGrpSpPr>
          <p:cNvPr id="81" name="Google Shape;81;p8"/>
          <p:cNvGrpSpPr/>
          <p:nvPr/>
        </p:nvGrpSpPr>
        <p:grpSpPr>
          <a:xfrm flipH="1">
            <a:off x="-20650" y="4234675"/>
            <a:ext cx="10031426" cy="1246975"/>
            <a:chOff x="-863600" y="4463275"/>
            <a:chExt cx="10031426" cy="1246975"/>
          </a:xfrm>
        </p:grpSpPr>
        <p:pic>
          <p:nvPicPr>
            <p:cNvPr id="82" name="Google Shape;82;p8"/>
            <p:cNvPicPr preferRelativeResize="0"/>
            <p:nvPr/>
          </p:nvPicPr>
          <p:blipFill>
            <a:blip r:embed="rId3">
              <a:alphaModFix/>
            </a:blip>
            <a:stretch>
              <a:fillRect/>
            </a:stretch>
          </p:blipFill>
          <p:spPr>
            <a:xfrm rot="10800000" flipH="1">
              <a:off x="-863600" y="4500575"/>
              <a:ext cx="10007601" cy="1016750"/>
            </a:xfrm>
            <a:prstGeom prst="rect">
              <a:avLst/>
            </a:prstGeom>
            <a:noFill/>
            <a:ln>
              <a:noFill/>
            </a:ln>
          </p:spPr>
        </p:pic>
        <p:pic>
          <p:nvPicPr>
            <p:cNvPr id="83" name="Google Shape;83;p8"/>
            <p:cNvPicPr preferRelativeResize="0"/>
            <p:nvPr/>
          </p:nvPicPr>
          <p:blipFill>
            <a:blip r:embed="rId4">
              <a:alphaModFix/>
            </a:blip>
            <a:stretch>
              <a:fillRect/>
            </a:stretch>
          </p:blipFill>
          <p:spPr>
            <a:xfrm>
              <a:off x="-19049" y="4463275"/>
              <a:ext cx="9186875" cy="1246975"/>
            </a:xfrm>
            <a:prstGeom prst="rect">
              <a:avLst/>
            </a:prstGeom>
            <a:noFill/>
            <a:ln>
              <a:noFill/>
            </a:ln>
          </p:spPr>
        </p:pic>
      </p:grpSp>
      <p:grpSp>
        <p:nvGrpSpPr>
          <p:cNvPr id="84" name="Google Shape;84;p8"/>
          <p:cNvGrpSpPr/>
          <p:nvPr/>
        </p:nvGrpSpPr>
        <p:grpSpPr>
          <a:xfrm rot="10800000">
            <a:off x="-718000" y="-530309"/>
            <a:ext cx="10100130" cy="1495647"/>
            <a:chOff x="-382600" y="4598975"/>
            <a:chExt cx="10302050" cy="1110684"/>
          </a:xfrm>
        </p:grpSpPr>
        <p:pic>
          <p:nvPicPr>
            <p:cNvPr id="85" name="Google Shape;85;p8"/>
            <p:cNvPicPr preferRelativeResize="0"/>
            <p:nvPr/>
          </p:nvPicPr>
          <p:blipFill>
            <a:blip r:embed="rId5">
              <a:alphaModFix/>
            </a:blip>
            <a:stretch>
              <a:fillRect/>
            </a:stretch>
          </p:blipFill>
          <p:spPr>
            <a:xfrm>
              <a:off x="-382600" y="4598975"/>
              <a:ext cx="10100426" cy="1110684"/>
            </a:xfrm>
            <a:prstGeom prst="rect">
              <a:avLst/>
            </a:prstGeom>
            <a:noFill/>
            <a:ln>
              <a:noFill/>
            </a:ln>
          </p:spPr>
        </p:pic>
        <p:pic>
          <p:nvPicPr>
            <p:cNvPr id="86" name="Google Shape;86;p8"/>
            <p:cNvPicPr preferRelativeResize="0"/>
            <p:nvPr/>
          </p:nvPicPr>
          <p:blipFill>
            <a:blip r:embed="rId6">
              <a:alphaModFix/>
            </a:blip>
            <a:stretch>
              <a:fillRect/>
            </a:stretch>
          </p:blipFill>
          <p:spPr>
            <a:xfrm>
              <a:off x="5819775" y="4686951"/>
              <a:ext cx="4099675" cy="802103"/>
            </a:xfrm>
            <a:prstGeom prst="rect">
              <a:avLst/>
            </a:prstGeom>
            <a:noFill/>
            <a:ln>
              <a:noFill/>
            </a:ln>
          </p:spPr>
        </p:pic>
        <p:pic>
          <p:nvPicPr>
            <p:cNvPr id="87" name="Google Shape;87;p8"/>
            <p:cNvPicPr preferRelativeResize="0"/>
            <p:nvPr/>
          </p:nvPicPr>
          <p:blipFill>
            <a:blip r:embed="rId7">
              <a:alphaModFix/>
            </a:blip>
            <a:stretch>
              <a:fillRect/>
            </a:stretch>
          </p:blipFill>
          <p:spPr>
            <a:xfrm>
              <a:off x="-137250" y="4914899"/>
              <a:ext cx="4211474" cy="587551"/>
            </a:xfrm>
            <a:prstGeom prst="rect">
              <a:avLst/>
            </a:prstGeom>
            <a:noFill/>
            <a:ln>
              <a:noFill/>
            </a:ln>
          </p:spPr>
        </p:pic>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8"/>
        <p:cNvGrpSpPr/>
        <p:nvPr/>
      </p:nvGrpSpPr>
      <p:grpSpPr>
        <a:xfrm>
          <a:off x="0" y="0"/>
          <a:ext cx="0" cy="0"/>
          <a:chOff x="0" y="0"/>
          <a:chExt cx="0" cy="0"/>
        </a:xfrm>
      </p:grpSpPr>
      <p:pic>
        <p:nvPicPr>
          <p:cNvPr id="89" name="Google Shape;89;p9"/>
          <p:cNvPicPr preferRelativeResize="0"/>
          <p:nvPr/>
        </p:nvPicPr>
        <p:blipFill>
          <a:blip r:embed="rId2">
            <a:alphaModFix amt="86000"/>
          </a:blip>
          <a:stretch>
            <a:fillRect/>
          </a:stretch>
        </p:blipFill>
        <p:spPr>
          <a:xfrm>
            <a:off x="-82550" y="2211040"/>
            <a:ext cx="9309101" cy="7880948"/>
          </a:xfrm>
          <a:prstGeom prst="rect">
            <a:avLst/>
          </a:prstGeom>
          <a:noFill/>
          <a:ln>
            <a:noFill/>
          </a:ln>
        </p:spPr>
      </p:pic>
      <p:sp>
        <p:nvSpPr>
          <p:cNvPr id="90" name="Google Shape;90;p9"/>
          <p:cNvSpPr txBox="1">
            <a:spLocks noGrp="1"/>
          </p:cNvSpPr>
          <p:nvPr>
            <p:ph type="title"/>
          </p:nvPr>
        </p:nvSpPr>
        <p:spPr>
          <a:xfrm>
            <a:off x="1954225" y="1561012"/>
            <a:ext cx="5235600" cy="1500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4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91" name="Google Shape;91;p9"/>
          <p:cNvSpPr txBox="1">
            <a:spLocks noGrp="1"/>
          </p:cNvSpPr>
          <p:nvPr>
            <p:ph type="subTitle" idx="1"/>
          </p:nvPr>
        </p:nvSpPr>
        <p:spPr>
          <a:xfrm>
            <a:off x="1954300" y="3062288"/>
            <a:ext cx="5235600" cy="520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6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grpSp>
        <p:nvGrpSpPr>
          <p:cNvPr id="92" name="Google Shape;92;p9"/>
          <p:cNvGrpSpPr/>
          <p:nvPr/>
        </p:nvGrpSpPr>
        <p:grpSpPr>
          <a:xfrm rot="10800000">
            <a:off x="4533890" y="4195875"/>
            <a:ext cx="6556459" cy="1910339"/>
            <a:chOff x="4433096" y="-874331"/>
            <a:chExt cx="6359937" cy="1387824"/>
          </a:xfrm>
        </p:grpSpPr>
        <p:pic>
          <p:nvPicPr>
            <p:cNvPr id="93" name="Google Shape;93;p9"/>
            <p:cNvPicPr preferRelativeResize="0"/>
            <p:nvPr/>
          </p:nvPicPr>
          <p:blipFill>
            <a:blip r:embed="rId3">
              <a:alphaModFix/>
            </a:blip>
            <a:stretch>
              <a:fillRect/>
            </a:stretch>
          </p:blipFill>
          <p:spPr>
            <a:xfrm>
              <a:off x="4433096" y="-355977"/>
              <a:ext cx="4368804" cy="869470"/>
            </a:xfrm>
            <a:prstGeom prst="rect">
              <a:avLst/>
            </a:prstGeom>
            <a:noFill/>
            <a:ln>
              <a:noFill/>
            </a:ln>
          </p:spPr>
        </p:pic>
        <p:pic>
          <p:nvPicPr>
            <p:cNvPr id="94" name="Google Shape;94;p9"/>
            <p:cNvPicPr preferRelativeResize="0"/>
            <p:nvPr/>
          </p:nvPicPr>
          <p:blipFill>
            <a:blip r:embed="rId4">
              <a:alphaModFix/>
            </a:blip>
            <a:stretch>
              <a:fillRect/>
            </a:stretch>
          </p:blipFill>
          <p:spPr>
            <a:xfrm>
              <a:off x="5922433" y="-874331"/>
              <a:ext cx="4870600" cy="1198779"/>
            </a:xfrm>
            <a:prstGeom prst="rect">
              <a:avLst/>
            </a:prstGeom>
            <a:noFill/>
            <a:ln>
              <a:noFill/>
            </a:ln>
          </p:spPr>
        </p:pic>
      </p:grpSp>
      <p:grpSp>
        <p:nvGrpSpPr>
          <p:cNvPr id="95" name="Google Shape;95;p9"/>
          <p:cNvGrpSpPr/>
          <p:nvPr/>
        </p:nvGrpSpPr>
        <p:grpSpPr>
          <a:xfrm rot="10800000" flipH="1">
            <a:off x="-1624482" y="-1556287"/>
            <a:ext cx="7163458" cy="2785769"/>
            <a:chOff x="8018526" y="4192453"/>
            <a:chExt cx="4956724" cy="1927601"/>
          </a:xfrm>
        </p:grpSpPr>
        <p:pic>
          <p:nvPicPr>
            <p:cNvPr id="96" name="Google Shape;96;p9"/>
            <p:cNvPicPr preferRelativeResize="0"/>
            <p:nvPr/>
          </p:nvPicPr>
          <p:blipFill>
            <a:blip r:embed="rId5">
              <a:alphaModFix/>
            </a:blip>
            <a:stretch>
              <a:fillRect/>
            </a:stretch>
          </p:blipFill>
          <p:spPr>
            <a:xfrm>
              <a:off x="8498840" y="4411229"/>
              <a:ext cx="3221051" cy="1708825"/>
            </a:xfrm>
            <a:prstGeom prst="rect">
              <a:avLst/>
            </a:prstGeom>
            <a:noFill/>
            <a:ln>
              <a:noFill/>
            </a:ln>
          </p:spPr>
        </p:pic>
        <p:pic>
          <p:nvPicPr>
            <p:cNvPr id="97" name="Google Shape;97;p9"/>
            <p:cNvPicPr preferRelativeResize="0"/>
            <p:nvPr/>
          </p:nvPicPr>
          <p:blipFill>
            <a:blip r:embed="rId6">
              <a:alphaModFix/>
            </a:blip>
            <a:stretch>
              <a:fillRect/>
            </a:stretch>
          </p:blipFill>
          <p:spPr>
            <a:xfrm rot="10800000">
              <a:off x="8018526" y="4192453"/>
              <a:ext cx="4956724" cy="1408225"/>
            </a:xfrm>
            <a:prstGeom prst="rect">
              <a:avLst/>
            </a:prstGeom>
            <a:noFill/>
            <a:ln>
              <a:noFill/>
            </a:ln>
          </p:spPr>
        </p:pic>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8"/>
        <p:cNvGrpSpPr/>
        <p:nvPr/>
      </p:nvGrpSpPr>
      <p:grpSpPr>
        <a:xfrm>
          <a:off x="0" y="0"/>
          <a:ext cx="0" cy="0"/>
          <a:chOff x="0" y="0"/>
          <a:chExt cx="0" cy="0"/>
        </a:xfrm>
      </p:grpSpPr>
      <p:sp>
        <p:nvSpPr>
          <p:cNvPr id="99" name="Google Shape;99;p10"/>
          <p:cNvSpPr>
            <a:spLocks noGrp="1"/>
          </p:cNvSpPr>
          <p:nvPr>
            <p:ph type="pic" idx="2"/>
          </p:nvPr>
        </p:nvSpPr>
        <p:spPr>
          <a:xfrm>
            <a:off x="-6875" y="0"/>
            <a:ext cx="9144000" cy="5157300"/>
          </a:xfrm>
          <a:prstGeom prst="rect">
            <a:avLst/>
          </a:prstGeom>
          <a:noFill/>
          <a:ln>
            <a:noFill/>
          </a:ln>
        </p:spPr>
      </p:sp>
      <p:sp>
        <p:nvSpPr>
          <p:cNvPr id="100" name="Google Shape;100;p10"/>
          <p:cNvSpPr txBox="1">
            <a:spLocks noGrp="1"/>
          </p:cNvSpPr>
          <p:nvPr>
            <p:ph type="title"/>
          </p:nvPr>
        </p:nvSpPr>
        <p:spPr>
          <a:xfrm>
            <a:off x="720000" y="4038000"/>
            <a:ext cx="7704000" cy="572700"/>
          </a:xfrm>
          <a:prstGeom prst="rect">
            <a:avLst/>
          </a:prstGeom>
          <a:solidFill>
            <a:schemeClr val="accent2"/>
          </a:solidFill>
        </p:spPr>
        <p:txBody>
          <a:bodyPr spcFirstLastPara="1" wrap="square" lIns="91425" tIns="91425" rIns="91425" bIns="91425" anchor="ctr" anchorCtr="0">
            <a:noAutofit/>
          </a:bodyPr>
          <a:lstStyle>
            <a:lvl1pPr lvl="0" algn="ctr" rtl="0">
              <a:spcBef>
                <a:spcPts val="0"/>
              </a:spcBef>
              <a:spcAft>
                <a:spcPts val="0"/>
              </a:spcAft>
              <a:buSzPts val="3000"/>
              <a:buNone/>
              <a:defRPr>
                <a:solidFill>
                  <a:schemeClr val="lt1"/>
                </a:solidFill>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grpSp>
        <p:nvGrpSpPr>
          <p:cNvPr id="101" name="Google Shape;101;p10"/>
          <p:cNvGrpSpPr/>
          <p:nvPr/>
        </p:nvGrpSpPr>
        <p:grpSpPr>
          <a:xfrm rot="10800000" flipH="1">
            <a:off x="7589900" y="-1144013"/>
            <a:ext cx="5109126" cy="1710933"/>
            <a:chOff x="7866125" y="4042145"/>
            <a:chExt cx="5109126" cy="1710933"/>
          </a:xfrm>
        </p:grpSpPr>
        <p:pic>
          <p:nvPicPr>
            <p:cNvPr id="102" name="Google Shape;102;p10"/>
            <p:cNvPicPr preferRelativeResize="0"/>
            <p:nvPr/>
          </p:nvPicPr>
          <p:blipFill>
            <a:blip r:embed="rId2">
              <a:alphaModFix/>
            </a:blip>
            <a:stretch>
              <a:fillRect/>
            </a:stretch>
          </p:blipFill>
          <p:spPr>
            <a:xfrm>
              <a:off x="7866125" y="4042145"/>
              <a:ext cx="3221051" cy="1708825"/>
            </a:xfrm>
            <a:prstGeom prst="rect">
              <a:avLst/>
            </a:prstGeom>
            <a:noFill/>
            <a:ln>
              <a:noFill/>
            </a:ln>
          </p:spPr>
        </p:pic>
        <p:pic>
          <p:nvPicPr>
            <p:cNvPr id="103" name="Google Shape;103;p10"/>
            <p:cNvPicPr preferRelativeResize="0"/>
            <p:nvPr/>
          </p:nvPicPr>
          <p:blipFill>
            <a:blip r:embed="rId3">
              <a:alphaModFix/>
            </a:blip>
            <a:stretch>
              <a:fillRect/>
            </a:stretch>
          </p:blipFill>
          <p:spPr>
            <a:xfrm rot="10800000">
              <a:off x="8018526" y="4344853"/>
              <a:ext cx="4956724" cy="1408225"/>
            </a:xfrm>
            <a:prstGeom prst="rect">
              <a:avLst/>
            </a:prstGeom>
            <a:noFill/>
            <a:ln>
              <a:noFill/>
            </a:ln>
          </p:spPr>
        </p:pic>
      </p:grpSp>
      <p:grpSp>
        <p:nvGrpSpPr>
          <p:cNvPr id="104" name="Google Shape;104;p10"/>
          <p:cNvGrpSpPr/>
          <p:nvPr/>
        </p:nvGrpSpPr>
        <p:grpSpPr>
          <a:xfrm flipH="1">
            <a:off x="-407975" y="4609500"/>
            <a:ext cx="6800850" cy="711750"/>
            <a:chOff x="2935300" y="4514250"/>
            <a:chExt cx="6800850" cy="711750"/>
          </a:xfrm>
        </p:grpSpPr>
        <p:pic>
          <p:nvPicPr>
            <p:cNvPr id="105" name="Google Shape;105;p10"/>
            <p:cNvPicPr preferRelativeResize="0"/>
            <p:nvPr/>
          </p:nvPicPr>
          <p:blipFill>
            <a:blip r:embed="rId4">
              <a:alphaModFix/>
            </a:blip>
            <a:stretch>
              <a:fillRect/>
            </a:stretch>
          </p:blipFill>
          <p:spPr>
            <a:xfrm rot="10800000" flipH="1">
              <a:off x="3486150" y="4514250"/>
              <a:ext cx="6250000" cy="663650"/>
            </a:xfrm>
            <a:prstGeom prst="rect">
              <a:avLst/>
            </a:prstGeom>
            <a:noFill/>
            <a:ln>
              <a:noFill/>
            </a:ln>
          </p:spPr>
        </p:pic>
        <p:pic>
          <p:nvPicPr>
            <p:cNvPr id="106" name="Google Shape;106;p10"/>
            <p:cNvPicPr preferRelativeResize="0"/>
            <p:nvPr/>
          </p:nvPicPr>
          <p:blipFill>
            <a:blip r:embed="rId5">
              <a:alphaModFix/>
            </a:blip>
            <a:stretch>
              <a:fillRect/>
            </a:stretch>
          </p:blipFill>
          <p:spPr>
            <a:xfrm rot="10800000" flipH="1">
              <a:off x="2935300" y="4782050"/>
              <a:ext cx="6515101" cy="443950"/>
            </a:xfrm>
            <a:prstGeom prst="rect">
              <a:avLst/>
            </a:prstGeom>
            <a:noFill/>
            <a:ln>
              <a:noFill/>
            </a:ln>
          </p:spPr>
        </p:pic>
      </p:grpSp>
      <p:grpSp>
        <p:nvGrpSpPr>
          <p:cNvPr id="107" name="Google Shape;107;p10"/>
          <p:cNvGrpSpPr/>
          <p:nvPr/>
        </p:nvGrpSpPr>
        <p:grpSpPr>
          <a:xfrm>
            <a:off x="-746275" y="-629850"/>
            <a:ext cx="4743450" cy="1196775"/>
            <a:chOff x="720575" y="-477450"/>
            <a:chExt cx="4743450" cy="1196775"/>
          </a:xfrm>
        </p:grpSpPr>
        <p:pic>
          <p:nvPicPr>
            <p:cNvPr id="108" name="Google Shape;108;p10"/>
            <p:cNvPicPr preferRelativeResize="0"/>
            <p:nvPr/>
          </p:nvPicPr>
          <p:blipFill>
            <a:blip r:embed="rId6">
              <a:alphaModFix/>
            </a:blip>
            <a:stretch>
              <a:fillRect/>
            </a:stretch>
          </p:blipFill>
          <p:spPr>
            <a:xfrm rot="10800000" flipH="1">
              <a:off x="720575" y="-477450"/>
              <a:ext cx="4743450" cy="1196775"/>
            </a:xfrm>
            <a:prstGeom prst="rect">
              <a:avLst/>
            </a:prstGeom>
            <a:noFill/>
            <a:ln>
              <a:noFill/>
            </a:ln>
          </p:spPr>
        </p:pic>
        <p:pic>
          <p:nvPicPr>
            <p:cNvPr id="109" name="Google Shape;109;p10"/>
            <p:cNvPicPr preferRelativeResize="0"/>
            <p:nvPr/>
          </p:nvPicPr>
          <p:blipFill>
            <a:blip r:embed="rId2">
              <a:alphaModFix/>
            </a:blip>
            <a:stretch>
              <a:fillRect/>
            </a:stretch>
          </p:blipFill>
          <p:spPr>
            <a:xfrm rot="10800000" flipH="1">
              <a:off x="1390650" y="-356200"/>
              <a:ext cx="3791924" cy="959575"/>
            </a:xfrm>
            <a:prstGeom prst="rect">
              <a:avLst/>
            </a:prstGeom>
            <a:noFill/>
            <a:ln>
              <a:noFill/>
            </a:ln>
          </p:spPr>
        </p:pic>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123"/>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147"/>
        <p:cNvGrpSpPr/>
        <p:nvPr/>
      </p:nvGrpSpPr>
      <p:grpSpPr>
        <a:xfrm>
          <a:off x="0" y="0"/>
          <a:ext cx="0" cy="0"/>
          <a:chOff x="0" y="0"/>
          <a:chExt cx="0" cy="0"/>
        </a:xfrm>
      </p:grpSpPr>
      <p:pic>
        <p:nvPicPr>
          <p:cNvPr id="148" name="Google Shape;148;p14"/>
          <p:cNvPicPr preferRelativeResize="0"/>
          <p:nvPr/>
        </p:nvPicPr>
        <p:blipFill>
          <a:blip r:embed="rId2">
            <a:alphaModFix amt="86000"/>
          </a:blip>
          <a:stretch>
            <a:fillRect/>
          </a:stretch>
        </p:blipFill>
        <p:spPr>
          <a:xfrm>
            <a:off x="-6197213" y="-4543448"/>
            <a:ext cx="9309101" cy="7880948"/>
          </a:xfrm>
          <a:prstGeom prst="rect">
            <a:avLst/>
          </a:prstGeom>
          <a:noFill/>
          <a:ln>
            <a:noFill/>
          </a:ln>
        </p:spPr>
      </p:pic>
      <p:pic>
        <p:nvPicPr>
          <p:cNvPr id="149" name="Google Shape;149;p14"/>
          <p:cNvPicPr preferRelativeResize="0"/>
          <p:nvPr/>
        </p:nvPicPr>
        <p:blipFill>
          <a:blip r:embed="rId2">
            <a:alphaModFix amt="86000"/>
          </a:blip>
          <a:stretch>
            <a:fillRect/>
          </a:stretch>
        </p:blipFill>
        <p:spPr>
          <a:xfrm>
            <a:off x="5931437" y="-3209098"/>
            <a:ext cx="9309101" cy="7880948"/>
          </a:xfrm>
          <a:prstGeom prst="rect">
            <a:avLst/>
          </a:prstGeom>
          <a:noFill/>
          <a:ln>
            <a:noFill/>
          </a:ln>
        </p:spPr>
      </p:pic>
      <p:grpSp>
        <p:nvGrpSpPr>
          <p:cNvPr id="150" name="Google Shape;150;p14"/>
          <p:cNvGrpSpPr/>
          <p:nvPr/>
        </p:nvGrpSpPr>
        <p:grpSpPr>
          <a:xfrm>
            <a:off x="-342900" y="4544247"/>
            <a:ext cx="9336100" cy="1818725"/>
            <a:chOff x="-342900" y="4544247"/>
            <a:chExt cx="9336100" cy="1818725"/>
          </a:xfrm>
        </p:grpSpPr>
        <p:pic>
          <p:nvPicPr>
            <p:cNvPr id="151" name="Google Shape;151;p14"/>
            <p:cNvPicPr preferRelativeResize="0"/>
            <p:nvPr/>
          </p:nvPicPr>
          <p:blipFill>
            <a:blip r:embed="rId3">
              <a:alphaModFix/>
            </a:blip>
            <a:stretch>
              <a:fillRect/>
            </a:stretch>
          </p:blipFill>
          <p:spPr>
            <a:xfrm>
              <a:off x="381000" y="4544247"/>
              <a:ext cx="8612199" cy="1818725"/>
            </a:xfrm>
            <a:prstGeom prst="rect">
              <a:avLst/>
            </a:prstGeom>
            <a:noFill/>
            <a:ln>
              <a:noFill/>
            </a:ln>
          </p:spPr>
        </p:pic>
        <p:pic>
          <p:nvPicPr>
            <p:cNvPr id="152" name="Google Shape;152;p14"/>
            <p:cNvPicPr preferRelativeResize="0"/>
            <p:nvPr/>
          </p:nvPicPr>
          <p:blipFill>
            <a:blip r:embed="rId4">
              <a:alphaModFix/>
            </a:blip>
            <a:stretch>
              <a:fillRect/>
            </a:stretch>
          </p:blipFill>
          <p:spPr>
            <a:xfrm>
              <a:off x="5772150" y="4832123"/>
              <a:ext cx="3221050" cy="630207"/>
            </a:xfrm>
            <a:prstGeom prst="rect">
              <a:avLst/>
            </a:prstGeom>
            <a:noFill/>
            <a:ln>
              <a:noFill/>
            </a:ln>
          </p:spPr>
        </p:pic>
        <p:pic>
          <p:nvPicPr>
            <p:cNvPr id="153" name="Google Shape;153;p14"/>
            <p:cNvPicPr preferRelativeResize="0"/>
            <p:nvPr/>
          </p:nvPicPr>
          <p:blipFill>
            <a:blip r:embed="rId5">
              <a:alphaModFix/>
            </a:blip>
            <a:stretch>
              <a:fillRect/>
            </a:stretch>
          </p:blipFill>
          <p:spPr>
            <a:xfrm>
              <a:off x="-342900" y="4898979"/>
              <a:ext cx="3221049" cy="1196770"/>
            </a:xfrm>
            <a:prstGeom prst="rect">
              <a:avLst/>
            </a:prstGeom>
            <a:noFill/>
            <a:ln>
              <a:noFill/>
            </a:ln>
          </p:spPr>
        </p:pic>
      </p:grpSp>
      <p:grpSp>
        <p:nvGrpSpPr>
          <p:cNvPr id="154" name="Google Shape;154;p14"/>
          <p:cNvGrpSpPr/>
          <p:nvPr/>
        </p:nvGrpSpPr>
        <p:grpSpPr>
          <a:xfrm>
            <a:off x="6392875" y="-1082775"/>
            <a:ext cx="5934074" cy="1772602"/>
            <a:chOff x="6392875" y="-1082775"/>
            <a:chExt cx="5934074" cy="1772602"/>
          </a:xfrm>
        </p:grpSpPr>
        <p:pic>
          <p:nvPicPr>
            <p:cNvPr id="155" name="Google Shape;155;p14"/>
            <p:cNvPicPr preferRelativeResize="0"/>
            <p:nvPr/>
          </p:nvPicPr>
          <p:blipFill>
            <a:blip r:embed="rId6">
              <a:alphaModFix/>
            </a:blip>
            <a:stretch>
              <a:fillRect/>
            </a:stretch>
          </p:blipFill>
          <p:spPr>
            <a:xfrm rot="10800000" flipH="1">
              <a:off x="6392875" y="-1082775"/>
              <a:ext cx="5934074" cy="1620200"/>
            </a:xfrm>
            <a:prstGeom prst="rect">
              <a:avLst/>
            </a:prstGeom>
            <a:noFill/>
            <a:ln>
              <a:noFill/>
            </a:ln>
          </p:spPr>
        </p:pic>
        <p:pic>
          <p:nvPicPr>
            <p:cNvPr id="156" name="Google Shape;156;p14"/>
            <p:cNvPicPr preferRelativeResize="0"/>
            <p:nvPr/>
          </p:nvPicPr>
          <p:blipFill>
            <a:blip r:embed="rId5">
              <a:alphaModFix/>
            </a:blip>
            <a:stretch>
              <a:fillRect/>
            </a:stretch>
          </p:blipFill>
          <p:spPr>
            <a:xfrm rot="10800000" flipH="1">
              <a:off x="6629400" y="-506943"/>
              <a:ext cx="3221049" cy="1196770"/>
            </a:xfrm>
            <a:prstGeom prst="rect">
              <a:avLst/>
            </a:prstGeom>
            <a:noFill/>
            <a:ln>
              <a:noFill/>
            </a:ln>
          </p:spPr>
        </p:pic>
      </p:grpSp>
      <p:sp>
        <p:nvSpPr>
          <p:cNvPr id="157" name="Google Shape;157;p1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hanks">
  <p:cSld name="BLANK_1_1_1_1_1_1_2">
    <p:spTree>
      <p:nvGrpSpPr>
        <p:cNvPr id="1" name="Shape 271"/>
        <p:cNvGrpSpPr/>
        <p:nvPr/>
      </p:nvGrpSpPr>
      <p:grpSpPr>
        <a:xfrm>
          <a:off x="0" y="0"/>
          <a:ext cx="0" cy="0"/>
          <a:chOff x="0" y="0"/>
          <a:chExt cx="0" cy="0"/>
        </a:xfrm>
      </p:grpSpPr>
      <p:pic>
        <p:nvPicPr>
          <p:cNvPr id="272" name="Google Shape;272;p22"/>
          <p:cNvPicPr preferRelativeResize="0"/>
          <p:nvPr/>
        </p:nvPicPr>
        <p:blipFill>
          <a:blip r:embed="rId2">
            <a:alphaModFix amt="86000"/>
          </a:blip>
          <a:stretch>
            <a:fillRect/>
          </a:stretch>
        </p:blipFill>
        <p:spPr>
          <a:xfrm>
            <a:off x="7052062" y="-4000523"/>
            <a:ext cx="9309101" cy="7880948"/>
          </a:xfrm>
          <a:prstGeom prst="rect">
            <a:avLst/>
          </a:prstGeom>
          <a:noFill/>
          <a:ln>
            <a:noFill/>
          </a:ln>
        </p:spPr>
      </p:pic>
      <p:sp>
        <p:nvSpPr>
          <p:cNvPr id="273" name="Google Shape;273;p22"/>
          <p:cNvSpPr txBox="1"/>
          <p:nvPr/>
        </p:nvSpPr>
        <p:spPr>
          <a:xfrm>
            <a:off x="3998800" y="3366923"/>
            <a:ext cx="4201500" cy="615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200" b="1">
                <a:solidFill>
                  <a:schemeClr val="dk1"/>
                </a:solidFill>
                <a:latin typeface="Rubik"/>
                <a:ea typeface="Rubik"/>
                <a:cs typeface="Rubik"/>
                <a:sym typeface="Rubik"/>
              </a:rPr>
              <a:t>CREDITS:</a:t>
            </a:r>
            <a:r>
              <a:rPr lang="en" sz="1200">
                <a:solidFill>
                  <a:schemeClr val="dk1"/>
                </a:solidFill>
                <a:latin typeface="Rubik"/>
                <a:ea typeface="Rubik"/>
                <a:cs typeface="Rubik"/>
                <a:sym typeface="Rubik"/>
              </a:rPr>
              <a:t> This presentation template was created by </a:t>
            </a:r>
            <a:r>
              <a:rPr lang="en" sz="1200" b="1" u="sng">
                <a:solidFill>
                  <a:schemeClr val="dk1"/>
                </a:solidFill>
                <a:latin typeface="Rubik"/>
                <a:ea typeface="Rubik"/>
                <a:cs typeface="Rubik"/>
                <a:sym typeface="Rubik"/>
                <a:hlinkClick r:id="rId3">
                  <a:extLst>
                    <a:ext uri="{A12FA001-AC4F-418D-AE19-62706E023703}">
                      <ahyp:hlinkClr xmlns:ahyp="http://schemas.microsoft.com/office/drawing/2018/hyperlinkcolor" val="tx"/>
                    </a:ext>
                  </a:extLst>
                </a:hlinkClick>
              </a:rPr>
              <a:t>Slidesgo</a:t>
            </a:r>
            <a:r>
              <a:rPr lang="en" sz="1200" b="1" u="sng">
                <a:solidFill>
                  <a:schemeClr val="dk1"/>
                </a:solidFill>
                <a:latin typeface="Rubik"/>
                <a:ea typeface="Rubik"/>
                <a:cs typeface="Rubik"/>
                <a:sym typeface="Rubik"/>
              </a:rPr>
              <a:t>,</a:t>
            </a:r>
            <a:r>
              <a:rPr lang="en" sz="1200" b="1">
                <a:solidFill>
                  <a:schemeClr val="dk1"/>
                </a:solidFill>
                <a:latin typeface="Rubik"/>
                <a:ea typeface="Rubik"/>
                <a:cs typeface="Rubik"/>
                <a:sym typeface="Rubik"/>
              </a:rPr>
              <a:t> </a:t>
            </a:r>
            <a:r>
              <a:rPr lang="en" sz="1200">
                <a:solidFill>
                  <a:schemeClr val="dk1"/>
                </a:solidFill>
                <a:latin typeface="Rubik"/>
                <a:ea typeface="Rubik"/>
                <a:cs typeface="Rubik"/>
                <a:sym typeface="Rubik"/>
              </a:rPr>
              <a:t>and includes icons by </a:t>
            </a:r>
            <a:r>
              <a:rPr lang="en" sz="1200" b="1" u="sng">
                <a:solidFill>
                  <a:schemeClr val="dk1"/>
                </a:solidFill>
                <a:latin typeface="Rubik"/>
                <a:ea typeface="Rubik"/>
                <a:cs typeface="Rubik"/>
                <a:sym typeface="Rubik"/>
                <a:hlinkClick r:id="rId4">
                  <a:extLst>
                    <a:ext uri="{A12FA001-AC4F-418D-AE19-62706E023703}">
                      <ahyp:hlinkClr xmlns:ahyp="http://schemas.microsoft.com/office/drawing/2018/hyperlinkcolor" val="tx"/>
                    </a:ext>
                  </a:extLst>
                </a:hlinkClick>
              </a:rPr>
              <a:t>Flaticon</a:t>
            </a:r>
            <a:r>
              <a:rPr lang="en" sz="1200" b="1">
                <a:solidFill>
                  <a:schemeClr val="dk1"/>
                </a:solidFill>
                <a:latin typeface="Rubik"/>
                <a:ea typeface="Rubik"/>
                <a:cs typeface="Rubik"/>
                <a:sym typeface="Rubik"/>
              </a:rPr>
              <a:t> </a:t>
            </a:r>
            <a:r>
              <a:rPr lang="en" sz="1200">
                <a:solidFill>
                  <a:schemeClr val="dk1"/>
                </a:solidFill>
                <a:latin typeface="Rubik"/>
                <a:ea typeface="Rubik"/>
                <a:cs typeface="Rubik"/>
                <a:sym typeface="Rubik"/>
              </a:rPr>
              <a:t>and infographics &amp; images by </a:t>
            </a:r>
            <a:r>
              <a:rPr lang="en" sz="1200" b="1" u="sng">
                <a:solidFill>
                  <a:schemeClr val="dk1"/>
                </a:solidFill>
                <a:latin typeface="Rubik"/>
                <a:ea typeface="Rubik"/>
                <a:cs typeface="Rubik"/>
                <a:sym typeface="Rubik"/>
                <a:hlinkClick r:id="rId5">
                  <a:extLst>
                    <a:ext uri="{A12FA001-AC4F-418D-AE19-62706E023703}">
                      <ahyp:hlinkClr xmlns:ahyp="http://schemas.microsoft.com/office/drawing/2018/hyperlinkcolor" val="tx"/>
                    </a:ext>
                  </a:extLst>
                </a:hlinkClick>
              </a:rPr>
              <a:t>Freepik</a:t>
            </a:r>
            <a:endParaRPr sz="1200" b="1" u="sng">
              <a:solidFill>
                <a:schemeClr val="dk1"/>
              </a:solidFill>
              <a:highlight>
                <a:srgbClr val="DFDEFC"/>
              </a:highlight>
              <a:latin typeface="Rubik"/>
              <a:ea typeface="Rubik"/>
              <a:cs typeface="Rubik"/>
              <a:sym typeface="Rubik"/>
            </a:endParaRPr>
          </a:p>
        </p:txBody>
      </p:sp>
      <p:pic>
        <p:nvPicPr>
          <p:cNvPr id="274" name="Google Shape;274;p22"/>
          <p:cNvPicPr preferRelativeResize="0"/>
          <p:nvPr/>
        </p:nvPicPr>
        <p:blipFill>
          <a:blip r:embed="rId2">
            <a:alphaModFix amt="86000"/>
          </a:blip>
          <a:stretch>
            <a:fillRect/>
          </a:stretch>
        </p:blipFill>
        <p:spPr>
          <a:xfrm>
            <a:off x="-5267538" y="-1013635"/>
            <a:ext cx="9309101" cy="7880948"/>
          </a:xfrm>
          <a:prstGeom prst="rect">
            <a:avLst/>
          </a:prstGeom>
          <a:noFill/>
          <a:ln>
            <a:noFill/>
          </a:ln>
        </p:spPr>
      </p:pic>
      <p:grpSp>
        <p:nvGrpSpPr>
          <p:cNvPr id="275" name="Google Shape;275;p22"/>
          <p:cNvGrpSpPr/>
          <p:nvPr/>
        </p:nvGrpSpPr>
        <p:grpSpPr>
          <a:xfrm>
            <a:off x="1657724" y="4526150"/>
            <a:ext cx="8686426" cy="1412075"/>
            <a:chOff x="1657724" y="4507100"/>
            <a:chExt cx="8686426" cy="1412075"/>
          </a:xfrm>
        </p:grpSpPr>
        <p:pic>
          <p:nvPicPr>
            <p:cNvPr id="276" name="Google Shape;276;p22"/>
            <p:cNvPicPr preferRelativeResize="0"/>
            <p:nvPr/>
          </p:nvPicPr>
          <p:blipFill>
            <a:blip r:embed="rId6">
              <a:alphaModFix/>
            </a:blip>
            <a:stretch>
              <a:fillRect/>
            </a:stretch>
          </p:blipFill>
          <p:spPr>
            <a:xfrm rot="10800000" flipH="1">
              <a:off x="2164175" y="4544650"/>
              <a:ext cx="8179975" cy="915125"/>
            </a:xfrm>
            <a:prstGeom prst="rect">
              <a:avLst/>
            </a:prstGeom>
            <a:noFill/>
            <a:ln>
              <a:noFill/>
            </a:ln>
          </p:spPr>
        </p:pic>
        <p:pic>
          <p:nvPicPr>
            <p:cNvPr id="277" name="Google Shape;277;p22"/>
            <p:cNvPicPr preferRelativeResize="0"/>
            <p:nvPr/>
          </p:nvPicPr>
          <p:blipFill>
            <a:blip r:embed="rId7">
              <a:alphaModFix/>
            </a:blip>
            <a:stretch>
              <a:fillRect/>
            </a:stretch>
          </p:blipFill>
          <p:spPr>
            <a:xfrm flipH="1">
              <a:off x="1657724" y="4507100"/>
              <a:ext cx="7505325" cy="1412075"/>
            </a:xfrm>
            <a:prstGeom prst="rect">
              <a:avLst/>
            </a:prstGeom>
            <a:noFill/>
            <a:ln>
              <a:noFill/>
            </a:ln>
          </p:spPr>
        </p:pic>
      </p:grpSp>
      <p:grpSp>
        <p:nvGrpSpPr>
          <p:cNvPr id="278" name="Google Shape;278;p22"/>
          <p:cNvGrpSpPr/>
          <p:nvPr/>
        </p:nvGrpSpPr>
        <p:grpSpPr>
          <a:xfrm>
            <a:off x="720575" y="-477450"/>
            <a:ext cx="4743450" cy="1196775"/>
            <a:chOff x="720575" y="-477450"/>
            <a:chExt cx="4743450" cy="1196775"/>
          </a:xfrm>
        </p:grpSpPr>
        <p:pic>
          <p:nvPicPr>
            <p:cNvPr id="279" name="Google Shape;279;p22"/>
            <p:cNvPicPr preferRelativeResize="0"/>
            <p:nvPr/>
          </p:nvPicPr>
          <p:blipFill>
            <a:blip r:embed="rId8">
              <a:alphaModFix/>
            </a:blip>
            <a:stretch>
              <a:fillRect/>
            </a:stretch>
          </p:blipFill>
          <p:spPr>
            <a:xfrm rot="10800000" flipH="1">
              <a:off x="720575" y="-477450"/>
              <a:ext cx="4743450" cy="1196775"/>
            </a:xfrm>
            <a:prstGeom prst="rect">
              <a:avLst/>
            </a:prstGeom>
            <a:noFill/>
            <a:ln>
              <a:noFill/>
            </a:ln>
          </p:spPr>
        </p:pic>
        <p:pic>
          <p:nvPicPr>
            <p:cNvPr id="280" name="Google Shape;280;p22"/>
            <p:cNvPicPr preferRelativeResize="0"/>
            <p:nvPr/>
          </p:nvPicPr>
          <p:blipFill>
            <a:blip r:embed="rId9">
              <a:alphaModFix/>
            </a:blip>
            <a:stretch>
              <a:fillRect/>
            </a:stretch>
          </p:blipFill>
          <p:spPr>
            <a:xfrm rot="10800000" flipH="1">
              <a:off x="1390650" y="-356200"/>
              <a:ext cx="3791924" cy="959575"/>
            </a:xfrm>
            <a:prstGeom prst="rect">
              <a:avLst/>
            </a:prstGeom>
            <a:noFill/>
            <a:ln>
              <a:noFill/>
            </a:ln>
          </p:spPr>
        </p:pic>
      </p:grpSp>
      <p:sp>
        <p:nvSpPr>
          <p:cNvPr id="281" name="Google Shape;281;p22"/>
          <p:cNvSpPr txBox="1">
            <a:spLocks noGrp="1"/>
          </p:cNvSpPr>
          <p:nvPr>
            <p:ph type="ctrTitle"/>
          </p:nvPr>
        </p:nvSpPr>
        <p:spPr>
          <a:xfrm>
            <a:off x="4062836" y="535001"/>
            <a:ext cx="4073400" cy="926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5200"/>
              <a:buNone/>
              <a:defRPr sz="60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282" name="Google Shape;282;p22"/>
          <p:cNvSpPr txBox="1">
            <a:spLocks noGrp="1"/>
          </p:cNvSpPr>
          <p:nvPr>
            <p:ph type="subTitle" idx="1"/>
          </p:nvPr>
        </p:nvSpPr>
        <p:spPr>
          <a:xfrm>
            <a:off x="4062836" y="1501273"/>
            <a:ext cx="4073400" cy="99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400"/>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5100" y="445025"/>
            <a:ext cx="77139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Montserrat"/>
              <a:buNone/>
              <a:defRPr sz="3000" b="1">
                <a:solidFill>
                  <a:schemeClr val="dk1"/>
                </a:solidFill>
                <a:latin typeface="Montserrat"/>
                <a:ea typeface="Montserrat"/>
                <a:cs typeface="Montserrat"/>
                <a:sym typeface="Montserrat"/>
              </a:defRPr>
            </a:lvl1pPr>
            <a:lvl2pPr lvl="1" rtl="0">
              <a:spcBef>
                <a:spcPts val="0"/>
              </a:spcBef>
              <a:spcAft>
                <a:spcPts val="0"/>
              </a:spcAft>
              <a:buClr>
                <a:schemeClr val="dk1"/>
              </a:buClr>
              <a:buSzPts val="3500"/>
              <a:buFont typeface="Montserrat"/>
              <a:buNone/>
              <a:defRPr sz="3500">
                <a:solidFill>
                  <a:schemeClr val="dk1"/>
                </a:solidFill>
                <a:latin typeface="Montserrat"/>
                <a:ea typeface="Montserrat"/>
                <a:cs typeface="Montserrat"/>
                <a:sym typeface="Montserrat"/>
              </a:defRPr>
            </a:lvl2pPr>
            <a:lvl3pPr lvl="2" rtl="0">
              <a:spcBef>
                <a:spcPts val="0"/>
              </a:spcBef>
              <a:spcAft>
                <a:spcPts val="0"/>
              </a:spcAft>
              <a:buClr>
                <a:schemeClr val="dk1"/>
              </a:buClr>
              <a:buSzPts val="3500"/>
              <a:buFont typeface="Montserrat"/>
              <a:buNone/>
              <a:defRPr sz="3500">
                <a:solidFill>
                  <a:schemeClr val="dk1"/>
                </a:solidFill>
                <a:latin typeface="Montserrat"/>
                <a:ea typeface="Montserrat"/>
                <a:cs typeface="Montserrat"/>
                <a:sym typeface="Montserrat"/>
              </a:defRPr>
            </a:lvl3pPr>
            <a:lvl4pPr lvl="3" rtl="0">
              <a:spcBef>
                <a:spcPts val="0"/>
              </a:spcBef>
              <a:spcAft>
                <a:spcPts val="0"/>
              </a:spcAft>
              <a:buClr>
                <a:schemeClr val="dk1"/>
              </a:buClr>
              <a:buSzPts val="3500"/>
              <a:buFont typeface="Montserrat"/>
              <a:buNone/>
              <a:defRPr sz="3500">
                <a:solidFill>
                  <a:schemeClr val="dk1"/>
                </a:solidFill>
                <a:latin typeface="Montserrat"/>
                <a:ea typeface="Montserrat"/>
                <a:cs typeface="Montserrat"/>
                <a:sym typeface="Montserrat"/>
              </a:defRPr>
            </a:lvl4pPr>
            <a:lvl5pPr lvl="4" rtl="0">
              <a:spcBef>
                <a:spcPts val="0"/>
              </a:spcBef>
              <a:spcAft>
                <a:spcPts val="0"/>
              </a:spcAft>
              <a:buClr>
                <a:schemeClr val="dk1"/>
              </a:buClr>
              <a:buSzPts val="3500"/>
              <a:buFont typeface="Montserrat"/>
              <a:buNone/>
              <a:defRPr sz="3500">
                <a:solidFill>
                  <a:schemeClr val="dk1"/>
                </a:solidFill>
                <a:latin typeface="Montserrat"/>
                <a:ea typeface="Montserrat"/>
                <a:cs typeface="Montserrat"/>
                <a:sym typeface="Montserrat"/>
              </a:defRPr>
            </a:lvl5pPr>
            <a:lvl6pPr lvl="5" rtl="0">
              <a:spcBef>
                <a:spcPts val="0"/>
              </a:spcBef>
              <a:spcAft>
                <a:spcPts val="0"/>
              </a:spcAft>
              <a:buClr>
                <a:schemeClr val="dk1"/>
              </a:buClr>
              <a:buSzPts val="3500"/>
              <a:buFont typeface="Montserrat"/>
              <a:buNone/>
              <a:defRPr sz="3500">
                <a:solidFill>
                  <a:schemeClr val="dk1"/>
                </a:solidFill>
                <a:latin typeface="Montserrat"/>
                <a:ea typeface="Montserrat"/>
                <a:cs typeface="Montserrat"/>
                <a:sym typeface="Montserrat"/>
              </a:defRPr>
            </a:lvl6pPr>
            <a:lvl7pPr lvl="6" rtl="0">
              <a:spcBef>
                <a:spcPts val="0"/>
              </a:spcBef>
              <a:spcAft>
                <a:spcPts val="0"/>
              </a:spcAft>
              <a:buClr>
                <a:schemeClr val="dk1"/>
              </a:buClr>
              <a:buSzPts val="3500"/>
              <a:buFont typeface="Montserrat"/>
              <a:buNone/>
              <a:defRPr sz="3500">
                <a:solidFill>
                  <a:schemeClr val="dk1"/>
                </a:solidFill>
                <a:latin typeface="Montserrat"/>
                <a:ea typeface="Montserrat"/>
                <a:cs typeface="Montserrat"/>
                <a:sym typeface="Montserrat"/>
              </a:defRPr>
            </a:lvl7pPr>
            <a:lvl8pPr lvl="7" rtl="0">
              <a:spcBef>
                <a:spcPts val="0"/>
              </a:spcBef>
              <a:spcAft>
                <a:spcPts val="0"/>
              </a:spcAft>
              <a:buClr>
                <a:schemeClr val="dk1"/>
              </a:buClr>
              <a:buSzPts val="3500"/>
              <a:buFont typeface="Montserrat"/>
              <a:buNone/>
              <a:defRPr sz="3500">
                <a:solidFill>
                  <a:schemeClr val="dk1"/>
                </a:solidFill>
                <a:latin typeface="Montserrat"/>
                <a:ea typeface="Montserrat"/>
                <a:cs typeface="Montserrat"/>
                <a:sym typeface="Montserrat"/>
              </a:defRPr>
            </a:lvl8pPr>
            <a:lvl9pPr lvl="8" rtl="0">
              <a:spcBef>
                <a:spcPts val="0"/>
              </a:spcBef>
              <a:spcAft>
                <a:spcPts val="0"/>
              </a:spcAft>
              <a:buClr>
                <a:schemeClr val="dk1"/>
              </a:buClr>
              <a:buSzPts val="3500"/>
              <a:buFont typeface="Montserrat"/>
              <a:buNone/>
              <a:defRPr sz="3500">
                <a:solidFill>
                  <a:schemeClr val="dk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715100" y="1152475"/>
            <a:ext cx="77139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Rubik"/>
              <a:buChar char="●"/>
              <a:defRPr sz="1200">
                <a:solidFill>
                  <a:schemeClr val="dk1"/>
                </a:solidFill>
                <a:latin typeface="Rubik"/>
                <a:ea typeface="Rubik"/>
                <a:cs typeface="Rubik"/>
                <a:sym typeface="Rubik"/>
              </a:defRPr>
            </a:lvl1pPr>
            <a:lvl2pPr marL="914400" lvl="1" indent="-304800">
              <a:lnSpc>
                <a:spcPct val="100000"/>
              </a:lnSpc>
              <a:spcBef>
                <a:spcPts val="0"/>
              </a:spcBef>
              <a:spcAft>
                <a:spcPts val="0"/>
              </a:spcAft>
              <a:buClr>
                <a:schemeClr val="dk1"/>
              </a:buClr>
              <a:buSzPts val="1200"/>
              <a:buFont typeface="Rubik"/>
              <a:buChar char="○"/>
              <a:defRPr sz="1200">
                <a:solidFill>
                  <a:schemeClr val="dk1"/>
                </a:solidFill>
                <a:latin typeface="Rubik"/>
                <a:ea typeface="Rubik"/>
                <a:cs typeface="Rubik"/>
                <a:sym typeface="Rubik"/>
              </a:defRPr>
            </a:lvl2pPr>
            <a:lvl3pPr marL="1371600" lvl="2" indent="-304800">
              <a:lnSpc>
                <a:spcPct val="100000"/>
              </a:lnSpc>
              <a:spcBef>
                <a:spcPts val="0"/>
              </a:spcBef>
              <a:spcAft>
                <a:spcPts val="0"/>
              </a:spcAft>
              <a:buClr>
                <a:schemeClr val="dk1"/>
              </a:buClr>
              <a:buSzPts val="1200"/>
              <a:buFont typeface="Rubik"/>
              <a:buChar char="■"/>
              <a:defRPr sz="1200">
                <a:solidFill>
                  <a:schemeClr val="dk1"/>
                </a:solidFill>
                <a:latin typeface="Rubik"/>
                <a:ea typeface="Rubik"/>
                <a:cs typeface="Rubik"/>
                <a:sym typeface="Rubik"/>
              </a:defRPr>
            </a:lvl3pPr>
            <a:lvl4pPr marL="1828800" lvl="3" indent="-304800">
              <a:lnSpc>
                <a:spcPct val="100000"/>
              </a:lnSpc>
              <a:spcBef>
                <a:spcPts val="0"/>
              </a:spcBef>
              <a:spcAft>
                <a:spcPts val="0"/>
              </a:spcAft>
              <a:buClr>
                <a:schemeClr val="dk1"/>
              </a:buClr>
              <a:buSzPts val="1200"/>
              <a:buFont typeface="Rubik"/>
              <a:buChar char="●"/>
              <a:defRPr sz="1200">
                <a:solidFill>
                  <a:schemeClr val="dk1"/>
                </a:solidFill>
                <a:latin typeface="Rubik"/>
                <a:ea typeface="Rubik"/>
                <a:cs typeface="Rubik"/>
                <a:sym typeface="Rubik"/>
              </a:defRPr>
            </a:lvl4pPr>
            <a:lvl5pPr marL="2286000" lvl="4" indent="-304800">
              <a:lnSpc>
                <a:spcPct val="100000"/>
              </a:lnSpc>
              <a:spcBef>
                <a:spcPts val="0"/>
              </a:spcBef>
              <a:spcAft>
                <a:spcPts val="0"/>
              </a:spcAft>
              <a:buClr>
                <a:schemeClr val="dk1"/>
              </a:buClr>
              <a:buSzPts val="1200"/>
              <a:buFont typeface="Rubik"/>
              <a:buChar char="○"/>
              <a:defRPr sz="1200">
                <a:solidFill>
                  <a:schemeClr val="dk1"/>
                </a:solidFill>
                <a:latin typeface="Rubik"/>
                <a:ea typeface="Rubik"/>
                <a:cs typeface="Rubik"/>
                <a:sym typeface="Rubik"/>
              </a:defRPr>
            </a:lvl5pPr>
            <a:lvl6pPr marL="2743200" lvl="5" indent="-304800">
              <a:lnSpc>
                <a:spcPct val="100000"/>
              </a:lnSpc>
              <a:spcBef>
                <a:spcPts val="0"/>
              </a:spcBef>
              <a:spcAft>
                <a:spcPts val="0"/>
              </a:spcAft>
              <a:buClr>
                <a:schemeClr val="dk1"/>
              </a:buClr>
              <a:buSzPts val="1200"/>
              <a:buFont typeface="Rubik"/>
              <a:buChar char="■"/>
              <a:defRPr sz="1200">
                <a:solidFill>
                  <a:schemeClr val="dk1"/>
                </a:solidFill>
                <a:latin typeface="Rubik"/>
                <a:ea typeface="Rubik"/>
                <a:cs typeface="Rubik"/>
                <a:sym typeface="Rubik"/>
              </a:defRPr>
            </a:lvl6pPr>
            <a:lvl7pPr marL="3200400" lvl="6" indent="-304800">
              <a:lnSpc>
                <a:spcPct val="100000"/>
              </a:lnSpc>
              <a:spcBef>
                <a:spcPts val="0"/>
              </a:spcBef>
              <a:spcAft>
                <a:spcPts val="0"/>
              </a:spcAft>
              <a:buClr>
                <a:schemeClr val="dk1"/>
              </a:buClr>
              <a:buSzPts val="1200"/>
              <a:buFont typeface="Rubik"/>
              <a:buChar char="●"/>
              <a:defRPr sz="1200">
                <a:solidFill>
                  <a:schemeClr val="dk1"/>
                </a:solidFill>
                <a:latin typeface="Rubik"/>
                <a:ea typeface="Rubik"/>
                <a:cs typeface="Rubik"/>
                <a:sym typeface="Rubik"/>
              </a:defRPr>
            </a:lvl7pPr>
            <a:lvl8pPr marL="3657600" lvl="7" indent="-304800">
              <a:lnSpc>
                <a:spcPct val="100000"/>
              </a:lnSpc>
              <a:spcBef>
                <a:spcPts val="0"/>
              </a:spcBef>
              <a:spcAft>
                <a:spcPts val="0"/>
              </a:spcAft>
              <a:buClr>
                <a:schemeClr val="dk1"/>
              </a:buClr>
              <a:buSzPts val="1200"/>
              <a:buFont typeface="Rubik"/>
              <a:buChar char="○"/>
              <a:defRPr sz="1200">
                <a:solidFill>
                  <a:schemeClr val="dk1"/>
                </a:solidFill>
                <a:latin typeface="Rubik"/>
                <a:ea typeface="Rubik"/>
                <a:cs typeface="Rubik"/>
                <a:sym typeface="Rubik"/>
              </a:defRPr>
            </a:lvl8pPr>
            <a:lvl9pPr marL="4114800" lvl="8" indent="-304800">
              <a:lnSpc>
                <a:spcPct val="100000"/>
              </a:lnSpc>
              <a:spcBef>
                <a:spcPts val="0"/>
              </a:spcBef>
              <a:spcAft>
                <a:spcPts val="0"/>
              </a:spcAft>
              <a:buClr>
                <a:schemeClr val="dk1"/>
              </a:buClr>
              <a:buSzPts val="1200"/>
              <a:buFont typeface="Rubik"/>
              <a:buChar char="■"/>
              <a:defRPr sz="1200">
                <a:solidFill>
                  <a:schemeClr val="dk1"/>
                </a:solidFill>
                <a:latin typeface="Rubik"/>
                <a:ea typeface="Rubik"/>
                <a:cs typeface="Rubik"/>
                <a:sym typeface="Rubik"/>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3" r:id="rId3"/>
    <p:sldLayoutId id="2147483654" r:id="rId4"/>
    <p:sldLayoutId id="2147483655" r:id="rId5"/>
    <p:sldLayoutId id="2147483656" r:id="rId6"/>
    <p:sldLayoutId id="2147483658" r:id="rId7"/>
    <p:sldLayoutId id="2147483660" r:id="rId8"/>
    <p:sldLayoutId id="2147483668" r:id="rId9"/>
    <p:sldLayoutId id="2147483669" r:id="rId10"/>
    <p:sldLayoutId id="2147483670"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3" name="Google Shape;313;p28"/>
          <p:cNvSpPr txBox="1">
            <a:spLocks noGrp="1"/>
          </p:cNvSpPr>
          <p:nvPr>
            <p:ph type="ctrTitle"/>
          </p:nvPr>
        </p:nvSpPr>
        <p:spPr>
          <a:xfrm>
            <a:off x="995625" y="904275"/>
            <a:ext cx="4660500" cy="2558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3200" i="0" dirty="0">
                <a:solidFill>
                  <a:srgbClr val="202124"/>
                </a:solidFill>
                <a:effectLst/>
                <a:latin typeface="Montserrat" pitchFamily="2" charset="77"/>
              </a:rPr>
              <a:t>Student Depression Dataset</a:t>
            </a:r>
            <a:br>
              <a:rPr lang="en-US" sz="3200" i="0" dirty="0">
                <a:solidFill>
                  <a:srgbClr val="202124"/>
                </a:solidFill>
                <a:effectLst/>
                <a:latin typeface="Montserrat" pitchFamily="2" charset="77"/>
              </a:rPr>
            </a:br>
            <a:r>
              <a:rPr lang="en-US" sz="3200" i="0" dirty="0">
                <a:solidFill>
                  <a:srgbClr val="002060"/>
                </a:solidFill>
                <a:effectLst/>
                <a:latin typeface="Montserrat" pitchFamily="2" charset="77"/>
              </a:rPr>
              <a:t>Analyzing Mental Health Trends and Predictors Among Students</a:t>
            </a:r>
            <a:endParaRPr sz="3200" dirty="0">
              <a:solidFill>
                <a:srgbClr val="002060"/>
              </a:solidFill>
              <a:latin typeface="Montserrat" pitchFamily="2" charset="77"/>
            </a:endParaRPr>
          </a:p>
        </p:txBody>
      </p:sp>
      <p:sp>
        <p:nvSpPr>
          <p:cNvPr id="314" name="Google Shape;314;p28"/>
          <p:cNvSpPr txBox="1">
            <a:spLocks noGrp="1"/>
          </p:cNvSpPr>
          <p:nvPr>
            <p:ph type="subTitle" idx="1"/>
          </p:nvPr>
        </p:nvSpPr>
        <p:spPr>
          <a:xfrm>
            <a:off x="995625" y="3689450"/>
            <a:ext cx="4660500" cy="409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By: Seth Harris, Joaquin Ramirez, &amp; Leonel Salazar</a:t>
            </a:r>
            <a:endParaRPr dirty="0"/>
          </a:p>
        </p:txBody>
      </p:sp>
      <p:pic>
        <p:nvPicPr>
          <p:cNvPr id="2" name="Google Shape;892;p49">
            <a:extLst>
              <a:ext uri="{FF2B5EF4-FFF2-40B4-BE49-F238E27FC236}">
                <a16:creationId xmlns:a16="http://schemas.microsoft.com/office/drawing/2014/main" id="{60266341-BCDA-23CC-46B4-A2D32AE23938}"/>
              </a:ext>
            </a:extLst>
          </p:cNvPr>
          <p:cNvPicPr preferRelativeResize="0"/>
          <p:nvPr/>
        </p:nvPicPr>
        <p:blipFill>
          <a:blip r:embed="rId3">
            <a:alphaModFix/>
          </a:blip>
          <a:stretch>
            <a:fillRect/>
          </a:stretch>
        </p:blipFill>
        <p:spPr>
          <a:xfrm>
            <a:off x="5992426" y="875972"/>
            <a:ext cx="2512381" cy="4267528"/>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59">
          <a:extLst>
            <a:ext uri="{FF2B5EF4-FFF2-40B4-BE49-F238E27FC236}">
              <a16:creationId xmlns:a16="http://schemas.microsoft.com/office/drawing/2014/main" id="{F4B6E2EE-EDCA-2132-EED9-7FCBD016E8D5}"/>
            </a:ext>
          </a:extLst>
        </p:cNvPr>
        <p:cNvGrpSpPr/>
        <p:nvPr/>
      </p:nvGrpSpPr>
      <p:grpSpPr>
        <a:xfrm>
          <a:off x="0" y="0"/>
          <a:ext cx="0" cy="0"/>
          <a:chOff x="0" y="0"/>
          <a:chExt cx="0" cy="0"/>
        </a:xfrm>
      </p:grpSpPr>
      <p:sp>
        <p:nvSpPr>
          <p:cNvPr id="360" name="Google Shape;360;p33">
            <a:extLst>
              <a:ext uri="{FF2B5EF4-FFF2-40B4-BE49-F238E27FC236}">
                <a16:creationId xmlns:a16="http://schemas.microsoft.com/office/drawing/2014/main" id="{DCF55D3D-C35A-B227-CCC3-74F5E0539974}"/>
              </a:ext>
            </a:extLst>
          </p:cNvPr>
          <p:cNvSpPr txBox="1">
            <a:spLocks noGrp="1"/>
          </p:cNvSpPr>
          <p:nvPr>
            <p:ph type="subTitle" idx="4"/>
          </p:nvPr>
        </p:nvSpPr>
        <p:spPr>
          <a:xfrm>
            <a:off x="8670372" y="5707406"/>
            <a:ext cx="2735100" cy="558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endParaRPr dirty="0"/>
          </a:p>
        </p:txBody>
      </p:sp>
      <p:sp>
        <p:nvSpPr>
          <p:cNvPr id="361" name="Google Shape;361;p33">
            <a:extLst>
              <a:ext uri="{FF2B5EF4-FFF2-40B4-BE49-F238E27FC236}">
                <a16:creationId xmlns:a16="http://schemas.microsoft.com/office/drawing/2014/main" id="{A5AFB22D-A9F3-3034-7557-B6727747CB1F}"/>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Odds Ratio Analysis</a:t>
            </a:r>
            <a:endParaRPr dirty="0"/>
          </a:p>
        </p:txBody>
      </p:sp>
      <p:sp>
        <p:nvSpPr>
          <p:cNvPr id="362" name="Google Shape;362;p33">
            <a:extLst>
              <a:ext uri="{FF2B5EF4-FFF2-40B4-BE49-F238E27FC236}">
                <a16:creationId xmlns:a16="http://schemas.microsoft.com/office/drawing/2014/main" id="{F1FBF988-C237-C1FC-075E-D4614A8BFB75}"/>
              </a:ext>
            </a:extLst>
          </p:cNvPr>
          <p:cNvSpPr txBox="1">
            <a:spLocks noGrp="1"/>
          </p:cNvSpPr>
          <p:nvPr>
            <p:ph type="subTitle" idx="1"/>
          </p:nvPr>
        </p:nvSpPr>
        <p:spPr>
          <a:xfrm>
            <a:off x="6707100" y="5514574"/>
            <a:ext cx="3180969" cy="229368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63" name="Google Shape;363;p33">
            <a:extLst>
              <a:ext uri="{FF2B5EF4-FFF2-40B4-BE49-F238E27FC236}">
                <a16:creationId xmlns:a16="http://schemas.microsoft.com/office/drawing/2014/main" id="{4DF8F892-4BB5-727A-2C76-6D08FB4CE0B5}"/>
              </a:ext>
            </a:extLst>
          </p:cNvPr>
          <p:cNvSpPr txBox="1">
            <a:spLocks noGrp="1"/>
          </p:cNvSpPr>
          <p:nvPr>
            <p:ph type="subTitle" idx="2"/>
          </p:nvPr>
        </p:nvSpPr>
        <p:spPr>
          <a:xfrm>
            <a:off x="1485774" y="2726552"/>
            <a:ext cx="2906931" cy="1791660"/>
          </a:xfrm>
          <a:prstGeom prst="rect">
            <a:avLst/>
          </a:prstGeom>
        </p:spPr>
        <p:txBody>
          <a:bodyPr spcFirstLastPara="1" wrap="square" lIns="91425" tIns="91425" rIns="91425" bIns="91425" anchor="t" anchorCtr="0">
            <a:noAutofit/>
          </a:bodyPr>
          <a:lstStyle/>
          <a:p>
            <a:pPr marL="152400" indent="0" algn="l"/>
            <a:endParaRPr lang="en-US" dirty="0"/>
          </a:p>
          <a:p>
            <a:pPr marL="0" lvl="0" indent="0" algn="ctr" rtl="0">
              <a:spcBef>
                <a:spcPts val="0"/>
              </a:spcBef>
              <a:spcAft>
                <a:spcPts val="0"/>
              </a:spcAft>
              <a:buNone/>
            </a:pPr>
            <a:endParaRPr dirty="0"/>
          </a:p>
        </p:txBody>
      </p:sp>
      <p:sp>
        <p:nvSpPr>
          <p:cNvPr id="364" name="Google Shape;364;p33">
            <a:extLst>
              <a:ext uri="{FF2B5EF4-FFF2-40B4-BE49-F238E27FC236}">
                <a16:creationId xmlns:a16="http://schemas.microsoft.com/office/drawing/2014/main" id="{1D2181AD-A55E-6F1D-F41E-6E79BC6A3F9F}"/>
              </a:ext>
            </a:extLst>
          </p:cNvPr>
          <p:cNvSpPr txBox="1">
            <a:spLocks noGrp="1"/>
          </p:cNvSpPr>
          <p:nvPr>
            <p:ph type="subTitle" idx="3"/>
          </p:nvPr>
        </p:nvSpPr>
        <p:spPr>
          <a:xfrm>
            <a:off x="2552575" y="5841877"/>
            <a:ext cx="2735100" cy="558900"/>
          </a:xfrm>
          <a:prstGeom prst="rect">
            <a:avLst/>
          </a:prstGeom>
        </p:spPr>
        <p:txBody>
          <a:bodyPr spcFirstLastPara="1" wrap="square" lIns="91425" tIns="91425" rIns="91425" bIns="91425" anchor="b" anchorCtr="0">
            <a:noAutofit/>
          </a:bodyPr>
          <a:lstStyle/>
          <a:p>
            <a:pPr marL="0" indent="0"/>
            <a:endParaRPr dirty="0"/>
          </a:p>
        </p:txBody>
      </p:sp>
      <p:pic>
        <p:nvPicPr>
          <p:cNvPr id="2" name="Picture 1">
            <a:extLst>
              <a:ext uri="{FF2B5EF4-FFF2-40B4-BE49-F238E27FC236}">
                <a16:creationId xmlns:a16="http://schemas.microsoft.com/office/drawing/2014/main" id="{CF0409E2-3F1D-A12D-F1B5-091A59B100ED}"/>
              </a:ext>
            </a:extLst>
          </p:cNvPr>
          <p:cNvPicPr>
            <a:picLocks noChangeAspect="1"/>
          </p:cNvPicPr>
          <p:nvPr/>
        </p:nvPicPr>
        <p:blipFill>
          <a:blip r:embed="rId3"/>
          <a:stretch>
            <a:fillRect/>
          </a:stretch>
        </p:blipFill>
        <p:spPr>
          <a:xfrm>
            <a:off x="483539" y="1017725"/>
            <a:ext cx="7483351" cy="3997791"/>
          </a:xfrm>
          <a:prstGeom prst="rect">
            <a:avLst/>
          </a:prstGeom>
        </p:spPr>
      </p:pic>
    </p:spTree>
    <p:extLst>
      <p:ext uri="{BB962C8B-B14F-4D97-AF65-F5344CB8AC3E}">
        <p14:creationId xmlns:p14="http://schemas.microsoft.com/office/powerpoint/2010/main" val="2013258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59">
          <a:extLst>
            <a:ext uri="{FF2B5EF4-FFF2-40B4-BE49-F238E27FC236}">
              <a16:creationId xmlns:a16="http://schemas.microsoft.com/office/drawing/2014/main" id="{6F2FB5C7-5A75-B0E1-FCEA-524A0C891271}"/>
            </a:ext>
          </a:extLst>
        </p:cNvPr>
        <p:cNvGrpSpPr/>
        <p:nvPr/>
      </p:nvGrpSpPr>
      <p:grpSpPr>
        <a:xfrm>
          <a:off x="0" y="0"/>
          <a:ext cx="0" cy="0"/>
          <a:chOff x="0" y="0"/>
          <a:chExt cx="0" cy="0"/>
        </a:xfrm>
      </p:grpSpPr>
      <p:sp>
        <p:nvSpPr>
          <p:cNvPr id="360" name="Google Shape;360;p33">
            <a:extLst>
              <a:ext uri="{FF2B5EF4-FFF2-40B4-BE49-F238E27FC236}">
                <a16:creationId xmlns:a16="http://schemas.microsoft.com/office/drawing/2014/main" id="{E53C1239-5516-8110-50CF-4A18A581F2CC}"/>
              </a:ext>
            </a:extLst>
          </p:cNvPr>
          <p:cNvSpPr txBox="1">
            <a:spLocks noGrp="1"/>
          </p:cNvSpPr>
          <p:nvPr>
            <p:ph type="subTitle" idx="4"/>
          </p:nvPr>
        </p:nvSpPr>
        <p:spPr>
          <a:xfrm>
            <a:off x="8670372" y="5707406"/>
            <a:ext cx="2735100" cy="558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endParaRPr dirty="0"/>
          </a:p>
        </p:txBody>
      </p:sp>
      <p:sp>
        <p:nvSpPr>
          <p:cNvPr id="361" name="Google Shape;361;p33">
            <a:extLst>
              <a:ext uri="{FF2B5EF4-FFF2-40B4-BE49-F238E27FC236}">
                <a16:creationId xmlns:a16="http://schemas.microsoft.com/office/drawing/2014/main" id="{1F2D7467-359D-6970-A194-72AB374B63AB}"/>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Logistic Regression Model</a:t>
            </a:r>
            <a:endParaRPr dirty="0"/>
          </a:p>
        </p:txBody>
      </p:sp>
      <p:sp>
        <p:nvSpPr>
          <p:cNvPr id="362" name="Google Shape;362;p33">
            <a:extLst>
              <a:ext uri="{FF2B5EF4-FFF2-40B4-BE49-F238E27FC236}">
                <a16:creationId xmlns:a16="http://schemas.microsoft.com/office/drawing/2014/main" id="{E96DEE26-3C8F-1E17-B533-914EDBA03D9A}"/>
              </a:ext>
            </a:extLst>
          </p:cNvPr>
          <p:cNvSpPr txBox="1">
            <a:spLocks noGrp="1"/>
          </p:cNvSpPr>
          <p:nvPr>
            <p:ph type="subTitle" idx="1"/>
          </p:nvPr>
        </p:nvSpPr>
        <p:spPr>
          <a:xfrm>
            <a:off x="6707100" y="5514574"/>
            <a:ext cx="3180969" cy="229368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63" name="Google Shape;363;p33">
            <a:extLst>
              <a:ext uri="{FF2B5EF4-FFF2-40B4-BE49-F238E27FC236}">
                <a16:creationId xmlns:a16="http://schemas.microsoft.com/office/drawing/2014/main" id="{49746EA9-8420-E2B3-E9BB-2010FC478454}"/>
              </a:ext>
            </a:extLst>
          </p:cNvPr>
          <p:cNvSpPr txBox="1">
            <a:spLocks noGrp="1"/>
          </p:cNvSpPr>
          <p:nvPr>
            <p:ph type="subTitle" idx="2"/>
          </p:nvPr>
        </p:nvSpPr>
        <p:spPr>
          <a:xfrm>
            <a:off x="1485774" y="2726552"/>
            <a:ext cx="2906931" cy="1791660"/>
          </a:xfrm>
          <a:prstGeom prst="rect">
            <a:avLst/>
          </a:prstGeom>
        </p:spPr>
        <p:txBody>
          <a:bodyPr spcFirstLastPara="1" wrap="square" lIns="91425" tIns="91425" rIns="91425" bIns="91425" anchor="t" anchorCtr="0">
            <a:noAutofit/>
          </a:bodyPr>
          <a:lstStyle/>
          <a:p>
            <a:pPr marL="152400" indent="0" algn="l"/>
            <a:endParaRPr lang="en-US" dirty="0"/>
          </a:p>
          <a:p>
            <a:pPr marL="0" lvl="0" indent="0" algn="ctr" rtl="0">
              <a:spcBef>
                <a:spcPts val="0"/>
              </a:spcBef>
              <a:spcAft>
                <a:spcPts val="0"/>
              </a:spcAft>
              <a:buNone/>
            </a:pPr>
            <a:endParaRPr dirty="0"/>
          </a:p>
        </p:txBody>
      </p:sp>
      <p:sp>
        <p:nvSpPr>
          <p:cNvPr id="364" name="Google Shape;364;p33">
            <a:extLst>
              <a:ext uri="{FF2B5EF4-FFF2-40B4-BE49-F238E27FC236}">
                <a16:creationId xmlns:a16="http://schemas.microsoft.com/office/drawing/2014/main" id="{3B336F4A-F19A-5344-FB40-1FA517A2AB40}"/>
              </a:ext>
            </a:extLst>
          </p:cNvPr>
          <p:cNvSpPr txBox="1">
            <a:spLocks noGrp="1"/>
          </p:cNvSpPr>
          <p:nvPr>
            <p:ph type="subTitle" idx="3"/>
          </p:nvPr>
        </p:nvSpPr>
        <p:spPr>
          <a:xfrm>
            <a:off x="2552575" y="5841877"/>
            <a:ext cx="2735100" cy="558900"/>
          </a:xfrm>
          <a:prstGeom prst="rect">
            <a:avLst/>
          </a:prstGeom>
        </p:spPr>
        <p:txBody>
          <a:bodyPr spcFirstLastPara="1" wrap="square" lIns="91425" tIns="91425" rIns="91425" bIns="91425" anchor="b" anchorCtr="0">
            <a:noAutofit/>
          </a:bodyPr>
          <a:lstStyle/>
          <a:p>
            <a:pPr marL="0" indent="0"/>
            <a:endParaRPr dirty="0"/>
          </a:p>
        </p:txBody>
      </p:sp>
      <p:pic>
        <p:nvPicPr>
          <p:cNvPr id="3" name="Picture 2">
            <a:extLst>
              <a:ext uri="{FF2B5EF4-FFF2-40B4-BE49-F238E27FC236}">
                <a16:creationId xmlns:a16="http://schemas.microsoft.com/office/drawing/2014/main" id="{19764EA1-F6E0-D9D8-7259-3F8B6E034802}"/>
              </a:ext>
            </a:extLst>
          </p:cNvPr>
          <p:cNvPicPr>
            <a:picLocks noChangeAspect="1"/>
          </p:cNvPicPr>
          <p:nvPr/>
        </p:nvPicPr>
        <p:blipFill>
          <a:blip r:embed="rId3"/>
          <a:stretch>
            <a:fillRect/>
          </a:stretch>
        </p:blipFill>
        <p:spPr>
          <a:xfrm>
            <a:off x="111506" y="1143000"/>
            <a:ext cx="4909202" cy="3203702"/>
          </a:xfrm>
          <a:prstGeom prst="rect">
            <a:avLst/>
          </a:prstGeom>
        </p:spPr>
      </p:pic>
      <p:pic>
        <p:nvPicPr>
          <p:cNvPr id="4" name="Picture 3">
            <a:extLst>
              <a:ext uri="{FF2B5EF4-FFF2-40B4-BE49-F238E27FC236}">
                <a16:creationId xmlns:a16="http://schemas.microsoft.com/office/drawing/2014/main" id="{99FDA9B7-3C94-B524-F377-FEA3CDCC9E31}"/>
              </a:ext>
            </a:extLst>
          </p:cNvPr>
          <p:cNvPicPr>
            <a:picLocks noChangeAspect="1"/>
          </p:cNvPicPr>
          <p:nvPr/>
        </p:nvPicPr>
        <p:blipFill>
          <a:blip r:embed="rId4"/>
          <a:srcRect r="11138"/>
          <a:stretch/>
        </p:blipFill>
        <p:spPr>
          <a:xfrm>
            <a:off x="5020708" y="1143000"/>
            <a:ext cx="3621505" cy="1784845"/>
          </a:xfrm>
          <a:prstGeom prst="rect">
            <a:avLst/>
          </a:prstGeom>
        </p:spPr>
      </p:pic>
      <p:pic>
        <p:nvPicPr>
          <p:cNvPr id="8" name="Picture 7">
            <a:extLst>
              <a:ext uri="{FF2B5EF4-FFF2-40B4-BE49-F238E27FC236}">
                <a16:creationId xmlns:a16="http://schemas.microsoft.com/office/drawing/2014/main" id="{6B07B4E9-D592-95F1-8BB6-82702A0B7DA8}"/>
              </a:ext>
            </a:extLst>
          </p:cNvPr>
          <p:cNvPicPr>
            <a:picLocks noChangeAspect="1"/>
          </p:cNvPicPr>
          <p:nvPr/>
        </p:nvPicPr>
        <p:blipFill>
          <a:blip r:embed="rId5"/>
          <a:stretch>
            <a:fillRect/>
          </a:stretch>
        </p:blipFill>
        <p:spPr>
          <a:xfrm>
            <a:off x="5020707" y="2927844"/>
            <a:ext cx="3788999" cy="1223531"/>
          </a:xfrm>
          <a:prstGeom prst="rect">
            <a:avLst/>
          </a:prstGeom>
        </p:spPr>
      </p:pic>
      <p:pic>
        <p:nvPicPr>
          <p:cNvPr id="11" name="Picture 10">
            <a:extLst>
              <a:ext uri="{FF2B5EF4-FFF2-40B4-BE49-F238E27FC236}">
                <a16:creationId xmlns:a16="http://schemas.microsoft.com/office/drawing/2014/main" id="{5CD09901-8552-3067-E20A-9747C319BC65}"/>
              </a:ext>
            </a:extLst>
          </p:cNvPr>
          <p:cNvPicPr>
            <a:picLocks noChangeAspect="1"/>
          </p:cNvPicPr>
          <p:nvPr/>
        </p:nvPicPr>
        <p:blipFill>
          <a:blip r:embed="rId6"/>
          <a:stretch>
            <a:fillRect/>
          </a:stretch>
        </p:blipFill>
        <p:spPr>
          <a:xfrm>
            <a:off x="5281256" y="4151375"/>
            <a:ext cx="3100407" cy="638319"/>
          </a:xfrm>
          <a:prstGeom prst="rect">
            <a:avLst/>
          </a:prstGeom>
        </p:spPr>
      </p:pic>
    </p:spTree>
    <p:extLst>
      <p:ext uri="{BB962C8B-B14F-4D97-AF65-F5344CB8AC3E}">
        <p14:creationId xmlns:p14="http://schemas.microsoft.com/office/powerpoint/2010/main" val="20384108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59">
          <a:extLst>
            <a:ext uri="{FF2B5EF4-FFF2-40B4-BE49-F238E27FC236}">
              <a16:creationId xmlns:a16="http://schemas.microsoft.com/office/drawing/2014/main" id="{F9A8CFF7-9014-8B69-0442-5119A77045FF}"/>
            </a:ext>
          </a:extLst>
        </p:cNvPr>
        <p:cNvGrpSpPr/>
        <p:nvPr/>
      </p:nvGrpSpPr>
      <p:grpSpPr>
        <a:xfrm>
          <a:off x="0" y="0"/>
          <a:ext cx="0" cy="0"/>
          <a:chOff x="0" y="0"/>
          <a:chExt cx="0" cy="0"/>
        </a:xfrm>
      </p:grpSpPr>
      <p:sp>
        <p:nvSpPr>
          <p:cNvPr id="360" name="Google Shape;360;p33">
            <a:extLst>
              <a:ext uri="{FF2B5EF4-FFF2-40B4-BE49-F238E27FC236}">
                <a16:creationId xmlns:a16="http://schemas.microsoft.com/office/drawing/2014/main" id="{B36B6F17-D056-BC2B-A6C4-7D3817A3B230}"/>
              </a:ext>
            </a:extLst>
          </p:cNvPr>
          <p:cNvSpPr txBox="1">
            <a:spLocks noGrp="1"/>
          </p:cNvSpPr>
          <p:nvPr>
            <p:ph type="subTitle" idx="4"/>
          </p:nvPr>
        </p:nvSpPr>
        <p:spPr>
          <a:xfrm>
            <a:off x="8670372" y="5707406"/>
            <a:ext cx="2735100" cy="558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endParaRPr dirty="0"/>
          </a:p>
        </p:txBody>
      </p:sp>
      <p:sp>
        <p:nvSpPr>
          <p:cNvPr id="361" name="Google Shape;361;p33">
            <a:extLst>
              <a:ext uri="{FF2B5EF4-FFF2-40B4-BE49-F238E27FC236}">
                <a16:creationId xmlns:a16="http://schemas.microsoft.com/office/drawing/2014/main" id="{263106D5-58C9-4D0C-A1FA-E749A80F4D63}"/>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Confusion Matrix</a:t>
            </a:r>
            <a:endParaRPr dirty="0"/>
          </a:p>
        </p:txBody>
      </p:sp>
      <p:sp>
        <p:nvSpPr>
          <p:cNvPr id="362" name="Google Shape;362;p33">
            <a:extLst>
              <a:ext uri="{FF2B5EF4-FFF2-40B4-BE49-F238E27FC236}">
                <a16:creationId xmlns:a16="http://schemas.microsoft.com/office/drawing/2014/main" id="{0BC68538-8610-0CD3-46E1-06B4E6C5384D}"/>
              </a:ext>
            </a:extLst>
          </p:cNvPr>
          <p:cNvSpPr txBox="1">
            <a:spLocks noGrp="1"/>
          </p:cNvSpPr>
          <p:nvPr>
            <p:ph type="subTitle" idx="1"/>
          </p:nvPr>
        </p:nvSpPr>
        <p:spPr>
          <a:xfrm>
            <a:off x="6707100" y="5514574"/>
            <a:ext cx="3180969" cy="229368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63" name="Google Shape;363;p33">
            <a:extLst>
              <a:ext uri="{FF2B5EF4-FFF2-40B4-BE49-F238E27FC236}">
                <a16:creationId xmlns:a16="http://schemas.microsoft.com/office/drawing/2014/main" id="{49D5A466-D212-50ED-3B16-4C72D4D8889C}"/>
              </a:ext>
            </a:extLst>
          </p:cNvPr>
          <p:cNvSpPr txBox="1">
            <a:spLocks noGrp="1"/>
          </p:cNvSpPr>
          <p:nvPr>
            <p:ph type="subTitle" idx="2"/>
          </p:nvPr>
        </p:nvSpPr>
        <p:spPr>
          <a:xfrm>
            <a:off x="1485774" y="2726552"/>
            <a:ext cx="2906931" cy="1791660"/>
          </a:xfrm>
          <a:prstGeom prst="rect">
            <a:avLst/>
          </a:prstGeom>
        </p:spPr>
        <p:txBody>
          <a:bodyPr spcFirstLastPara="1" wrap="square" lIns="91425" tIns="91425" rIns="91425" bIns="91425" anchor="t" anchorCtr="0">
            <a:noAutofit/>
          </a:bodyPr>
          <a:lstStyle/>
          <a:p>
            <a:pPr marL="152400" indent="0" algn="l"/>
            <a:endParaRPr lang="en-US" dirty="0"/>
          </a:p>
          <a:p>
            <a:pPr marL="0" lvl="0" indent="0" algn="ctr" rtl="0">
              <a:spcBef>
                <a:spcPts val="0"/>
              </a:spcBef>
              <a:spcAft>
                <a:spcPts val="0"/>
              </a:spcAft>
              <a:buNone/>
            </a:pPr>
            <a:endParaRPr dirty="0"/>
          </a:p>
        </p:txBody>
      </p:sp>
      <p:sp>
        <p:nvSpPr>
          <p:cNvPr id="364" name="Google Shape;364;p33">
            <a:extLst>
              <a:ext uri="{FF2B5EF4-FFF2-40B4-BE49-F238E27FC236}">
                <a16:creationId xmlns:a16="http://schemas.microsoft.com/office/drawing/2014/main" id="{068472A1-55B5-58AC-EBCA-A04B6427FD20}"/>
              </a:ext>
            </a:extLst>
          </p:cNvPr>
          <p:cNvSpPr txBox="1">
            <a:spLocks noGrp="1"/>
          </p:cNvSpPr>
          <p:nvPr>
            <p:ph type="subTitle" idx="3"/>
          </p:nvPr>
        </p:nvSpPr>
        <p:spPr>
          <a:xfrm>
            <a:off x="2552575" y="5841877"/>
            <a:ext cx="2735100" cy="558900"/>
          </a:xfrm>
          <a:prstGeom prst="rect">
            <a:avLst/>
          </a:prstGeom>
        </p:spPr>
        <p:txBody>
          <a:bodyPr spcFirstLastPara="1" wrap="square" lIns="91425" tIns="91425" rIns="91425" bIns="91425" anchor="b" anchorCtr="0">
            <a:noAutofit/>
          </a:bodyPr>
          <a:lstStyle/>
          <a:p>
            <a:pPr marL="0" indent="0"/>
            <a:endParaRPr dirty="0"/>
          </a:p>
        </p:txBody>
      </p:sp>
      <p:pic>
        <p:nvPicPr>
          <p:cNvPr id="3" name="Picture 2">
            <a:extLst>
              <a:ext uri="{FF2B5EF4-FFF2-40B4-BE49-F238E27FC236}">
                <a16:creationId xmlns:a16="http://schemas.microsoft.com/office/drawing/2014/main" id="{FF950C0D-C4FA-136F-6015-1A1738766981}"/>
              </a:ext>
            </a:extLst>
          </p:cNvPr>
          <p:cNvPicPr>
            <a:picLocks noChangeAspect="1"/>
          </p:cNvPicPr>
          <p:nvPr/>
        </p:nvPicPr>
        <p:blipFill>
          <a:blip r:embed="rId3"/>
          <a:stretch>
            <a:fillRect/>
          </a:stretch>
        </p:blipFill>
        <p:spPr>
          <a:xfrm>
            <a:off x="127762" y="1289304"/>
            <a:ext cx="4602814" cy="2973578"/>
          </a:xfrm>
          <a:prstGeom prst="rect">
            <a:avLst/>
          </a:prstGeom>
        </p:spPr>
      </p:pic>
      <p:pic>
        <p:nvPicPr>
          <p:cNvPr id="4" name="Picture 3">
            <a:extLst>
              <a:ext uri="{FF2B5EF4-FFF2-40B4-BE49-F238E27FC236}">
                <a16:creationId xmlns:a16="http://schemas.microsoft.com/office/drawing/2014/main" id="{80266511-113C-31F3-C082-1CCDE77CF812}"/>
              </a:ext>
            </a:extLst>
          </p:cNvPr>
          <p:cNvPicPr>
            <a:picLocks noChangeAspect="1"/>
          </p:cNvPicPr>
          <p:nvPr/>
        </p:nvPicPr>
        <p:blipFill>
          <a:blip r:embed="rId4"/>
          <a:stretch>
            <a:fillRect/>
          </a:stretch>
        </p:blipFill>
        <p:spPr>
          <a:xfrm>
            <a:off x="4730576" y="1289304"/>
            <a:ext cx="4363318" cy="2973578"/>
          </a:xfrm>
          <a:prstGeom prst="rect">
            <a:avLst/>
          </a:prstGeom>
        </p:spPr>
      </p:pic>
    </p:spTree>
    <p:extLst>
      <p:ext uri="{BB962C8B-B14F-4D97-AF65-F5344CB8AC3E}">
        <p14:creationId xmlns:p14="http://schemas.microsoft.com/office/powerpoint/2010/main" val="28966012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49">
          <a:extLst>
            <a:ext uri="{FF2B5EF4-FFF2-40B4-BE49-F238E27FC236}">
              <a16:creationId xmlns:a16="http://schemas.microsoft.com/office/drawing/2014/main" id="{573D123B-0BD8-9995-73B0-830ADE93DE34}"/>
            </a:ext>
          </a:extLst>
        </p:cNvPr>
        <p:cNvGrpSpPr/>
        <p:nvPr/>
      </p:nvGrpSpPr>
      <p:grpSpPr>
        <a:xfrm>
          <a:off x="0" y="0"/>
          <a:ext cx="0" cy="0"/>
          <a:chOff x="0" y="0"/>
          <a:chExt cx="0" cy="0"/>
        </a:xfrm>
      </p:grpSpPr>
      <p:sp>
        <p:nvSpPr>
          <p:cNvPr id="551" name="Google Shape;551;p41">
            <a:extLst>
              <a:ext uri="{FF2B5EF4-FFF2-40B4-BE49-F238E27FC236}">
                <a16:creationId xmlns:a16="http://schemas.microsoft.com/office/drawing/2014/main" id="{BB3EE8E0-23F0-AE9B-9680-2C905C35E547}"/>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Key Findings</a:t>
            </a:r>
            <a:endParaRPr dirty="0"/>
          </a:p>
        </p:txBody>
      </p:sp>
      <p:grpSp>
        <p:nvGrpSpPr>
          <p:cNvPr id="2" name="Google Shape;473;p36">
            <a:extLst>
              <a:ext uri="{FF2B5EF4-FFF2-40B4-BE49-F238E27FC236}">
                <a16:creationId xmlns:a16="http://schemas.microsoft.com/office/drawing/2014/main" id="{D808DC96-C7AA-5BCE-3B2C-45BE126BD719}"/>
              </a:ext>
            </a:extLst>
          </p:cNvPr>
          <p:cNvGrpSpPr/>
          <p:nvPr/>
        </p:nvGrpSpPr>
        <p:grpSpPr>
          <a:xfrm>
            <a:off x="1052040" y="1481512"/>
            <a:ext cx="435113" cy="433486"/>
            <a:chOff x="2567285" y="1703773"/>
            <a:chExt cx="444401" cy="442740"/>
          </a:xfrm>
        </p:grpSpPr>
        <p:sp>
          <p:nvSpPr>
            <p:cNvPr id="3" name="Google Shape;474;p36">
              <a:extLst>
                <a:ext uri="{FF2B5EF4-FFF2-40B4-BE49-F238E27FC236}">
                  <a16:creationId xmlns:a16="http://schemas.microsoft.com/office/drawing/2014/main" id="{5BDAA6AF-7C92-4F81-20F8-CD0E171E68F1}"/>
                </a:ext>
              </a:extLst>
            </p:cNvPr>
            <p:cNvSpPr/>
            <p:nvPr/>
          </p:nvSpPr>
          <p:spPr>
            <a:xfrm>
              <a:off x="2870255" y="1703773"/>
              <a:ext cx="141431" cy="140583"/>
            </a:xfrm>
            <a:custGeom>
              <a:avLst/>
              <a:gdLst/>
              <a:ahLst/>
              <a:cxnLst/>
              <a:rect l="l" t="t" r="r" b="b"/>
              <a:pathLst>
                <a:path w="4002" h="3978" extrusionOk="0">
                  <a:moveTo>
                    <a:pt x="2001" y="1"/>
                  </a:moveTo>
                  <a:cubicBezTo>
                    <a:pt x="1882" y="1"/>
                    <a:pt x="1787" y="49"/>
                    <a:pt x="1715" y="120"/>
                  </a:cubicBezTo>
                  <a:lnTo>
                    <a:pt x="120" y="1716"/>
                  </a:lnTo>
                  <a:cubicBezTo>
                    <a:pt x="24" y="1811"/>
                    <a:pt x="0" y="1882"/>
                    <a:pt x="0" y="2001"/>
                  </a:cubicBezTo>
                  <a:cubicBezTo>
                    <a:pt x="0" y="2120"/>
                    <a:pt x="48" y="2192"/>
                    <a:pt x="120" y="2263"/>
                  </a:cubicBezTo>
                  <a:lnTo>
                    <a:pt x="1715" y="3859"/>
                  </a:lnTo>
                  <a:cubicBezTo>
                    <a:pt x="1810" y="3954"/>
                    <a:pt x="1906" y="3978"/>
                    <a:pt x="2001" y="3978"/>
                  </a:cubicBezTo>
                  <a:cubicBezTo>
                    <a:pt x="2072" y="3978"/>
                    <a:pt x="2168" y="3954"/>
                    <a:pt x="2263" y="3835"/>
                  </a:cubicBezTo>
                  <a:lnTo>
                    <a:pt x="3858" y="2216"/>
                  </a:lnTo>
                  <a:cubicBezTo>
                    <a:pt x="4001" y="2120"/>
                    <a:pt x="4001" y="1882"/>
                    <a:pt x="3858" y="1716"/>
                  </a:cubicBezTo>
                  <a:lnTo>
                    <a:pt x="2263" y="120"/>
                  </a:lnTo>
                  <a:cubicBezTo>
                    <a:pt x="2168" y="25"/>
                    <a:pt x="2072" y="1"/>
                    <a:pt x="20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475;p36">
              <a:extLst>
                <a:ext uri="{FF2B5EF4-FFF2-40B4-BE49-F238E27FC236}">
                  <a16:creationId xmlns:a16="http://schemas.microsoft.com/office/drawing/2014/main" id="{425513C4-1E48-60A0-89EA-816ACC9F8F54}"/>
                </a:ext>
              </a:extLst>
            </p:cNvPr>
            <p:cNvSpPr/>
            <p:nvPr/>
          </p:nvSpPr>
          <p:spPr>
            <a:xfrm>
              <a:off x="2718753" y="2004657"/>
              <a:ext cx="139770" cy="141007"/>
            </a:xfrm>
            <a:custGeom>
              <a:avLst/>
              <a:gdLst/>
              <a:ahLst/>
              <a:cxnLst/>
              <a:rect l="l" t="t" r="r" b="b"/>
              <a:pathLst>
                <a:path w="3955" h="3990" extrusionOk="0">
                  <a:moveTo>
                    <a:pt x="1995" y="1"/>
                  </a:moveTo>
                  <a:cubicBezTo>
                    <a:pt x="1900" y="1"/>
                    <a:pt x="1799" y="36"/>
                    <a:pt x="1716" y="108"/>
                  </a:cubicBezTo>
                  <a:lnTo>
                    <a:pt x="120" y="1727"/>
                  </a:lnTo>
                  <a:cubicBezTo>
                    <a:pt x="25" y="1822"/>
                    <a:pt x="1" y="1870"/>
                    <a:pt x="1" y="1989"/>
                  </a:cubicBezTo>
                  <a:cubicBezTo>
                    <a:pt x="1" y="2108"/>
                    <a:pt x="49" y="2203"/>
                    <a:pt x="120" y="2251"/>
                  </a:cubicBezTo>
                  <a:lnTo>
                    <a:pt x="1716" y="3870"/>
                  </a:lnTo>
                  <a:cubicBezTo>
                    <a:pt x="1811" y="3942"/>
                    <a:pt x="1906" y="3989"/>
                    <a:pt x="2001" y="3989"/>
                  </a:cubicBezTo>
                  <a:cubicBezTo>
                    <a:pt x="2073" y="3989"/>
                    <a:pt x="2168" y="3966"/>
                    <a:pt x="2239" y="3870"/>
                  </a:cubicBezTo>
                  <a:lnTo>
                    <a:pt x="3835" y="2251"/>
                  </a:lnTo>
                  <a:cubicBezTo>
                    <a:pt x="3930" y="2180"/>
                    <a:pt x="3954" y="2108"/>
                    <a:pt x="3954" y="1989"/>
                  </a:cubicBezTo>
                  <a:cubicBezTo>
                    <a:pt x="3954" y="1870"/>
                    <a:pt x="3906" y="1775"/>
                    <a:pt x="3835" y="1727"/>
                  </a:cubicBezTo>
                  <a:lnTo>
                    <a:pt x="2239" y="108"/>
                  </a:lnTo>
                  <a:cubicBezTo>
                    <a:pt x="2180" y="36"/>
                    <a:pt x="2091" y="1"/>
                    <a:pt x="19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476;p36">
              <a:extLst>
                <a:ext uri="{FF2B5EF4-FFF2-40B4-BE49-F238E27FC236}">
                  <a16:creationId xmlns:a16="http://schemas.microsoft.com/office/drawing/2014/main" id="{35A9F8E1-13AE-8FD9-77E5-338C7D9BD527}"/>
                </a:ext>
              </a:extLst>
            </p:cNvPr>
            <p:cNvSpPr/>
            <p:nvPr/>
          </p:nvSpPr>
          <p:spPr>
            <a:xfrm>
              <a:off x="2727199" y="1864534"/>
              <a:ext cx="125422" cy="124574"/>
            </a:xfrm>
            <a:custGeom>
              <a:avLst/>
              <a:gdLst/>
              <a:ahLst/>
              <a:cxnLst/>
              <a:rect l="l" t="t" r="r" b="b"/>
              <a:pathLst>
                <a:path w="3549" h="3525" extrusionOk="0">
                  <a:moveTo>
                    <a:pt x="357" y="0"/>
                  </a:moveTo>
                  <a:cubicBezTo>
                    <a:pt x="167" y="0"/>
                    <a:pt x="0" y="143"/>
                    <a:pt x="0" y="358"/>
                  </a:cubicBezTo>
                  <a:lnTo>
                    <a:pt x="0" y="3168"/>
                  </a:lnTo>
                  <a:cubicBezTo>
                    <a:pt x="0" y="3334"/>
                    <a:pt x="143" y="3525"/>
                    <a:pt x="357" y="3525"/>
                  </a:cubicBezTo>
                  <a:lnTo>
                    <a:pt x="3144" y="3525"/>
                  </a:lnTo>
                  <a:cubicBezTo>
                    <a:pt x="3358" y="3525"/>
                    <a:pt x="3548" y="3334"/>
                    <a:pt x="3501" y="3168"/>
                  </a:cubicBezTo>
                  <a:lnTo>
                    <a:pt x="3501" y="358"/>
                  </a:lnTo>
                  <a:cubicBezTo>
                    <a:pt x="3501" y="191"/>
                    <a:pt x="3358" y="0"/>
                    <a:pt x="31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477;p36">
              <a:extLst>
                <a:ext uri="{FF2B5EF4-FFF2-40B4-BE49-F238E27FC236}">
                  <a16:creationId xmlns:a16="http://schemas.microsoft.com/office/drawing/2014/main" id="{85D13FD4-6C0C-D686-F898-98DB1476A8B5}"/>
                </a:ext>
              </a:extLst>
            </p:cNvPr>
            <p:cNvSpPr/>
            <p:nvPr/>
          </p:nvSpPr>
          <p:spPr>
            <a:xfrm>
              <a:off x="2727199" y="1704621"/>
              <a:ext cx="123725" cy="124609"/>
            </a:xfrm>
            <a:custGeom>
              <a:avLst/>
              <a:gdLst/>
              <a:ahLst/>
              <a:cxnLst/>
              <a:rect l="l" t="t" r="r" b="b"/>
              <a:pathLst>
                <a:path w="3501" h="3526" extrusionOk="0">
                  <a:moveTo>
                    <a:pt x="1762" y="1"/>
                  </a:moveTo>
                  <a:cubicBezTo>
                    <a:pt x="762" y="1"/>
                    <a:pt x="0" y="787"/>
                    <a:pt x="0" y="1763"/>
                  </a:cubicBezTo>
                  <a:cubicBezTo>
                    <a:pt x="0" y="2739"/>
                    <a:pt x="762" y="3525"/>
                    <a:pt x="1762" y="3525"/>
                  </a:cubicBezTo>
                  <a:cubicBezTo>
                    <a:pt x="2739" y="3525"/>
                    <a:pt x="3501" y="2716"/>
                    <a:pt x="3501" y="1763"/>
                  </a:cubicBezTo>
                  <a:cubicBezTo>
                    <a:pt x="3501" y="787"/>
                    <a:pt x="2739" y="1"/>
                    <a:pt x="17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478;p36">
              <a:extLst>
                <a:ext uri="{FF2B5EF4-FFF2-40B4-BE49-F238E27FC236}">
                  <a16:creationId xmlns:a16="http://schemas.microsoft.com/office/drawing/2014/main" id="{35203C0C-7D0C-F275-FB18-D621AD3B6CE0}"/>
                </a:ext>
              </a:extLst>
            </p:cNvPr>
            <p:cNvSpPr/>
            <p:nvPr/>
          </p:nvSpPr>
          <p:spPr>
            <a:xfrm>
              <a:off x="2567285" y="1868740"/>
              <a:ext cx="127118" cy="126270"/>
            </a:xfrm>
            <a:custGeom>
              <a:avLst/>
              <a:gdLst/>
              <a:ahLst/>
              <a:cxnLst/>
              <a:rect l="l" t="t" r="r" b="b"/>
              <a:pathLst>
                <a:path w="3597" h="3573" extrusionOk="0">
                  <a:moveTo>
                    <a:pt x="1572" y="1"/>
                  </a:moveTo>
                  <a:cubicBezTo>
                    <a:pt x="1048" y="1"/>
                    <a:pt x="524" y="215"/>
                    <a:pt x="143" y="596"/>
                  </a:cubicBezTo>
                  <a:cubicBezTo>
                    <a:pt x="0" y="715"/>
                    <a:pt x="0" y="953"/>
                    <a:pt x="143" y="1096"/>
                  </a:cubicBezTo>
                  <a:lnTo>
                    <a:pt x="2501" y="3454"/>
                  </a:lnTo>
                  <a:cubicBezTo>
                    <a:pt x="2596" y="3549"/>
                    <a:pt x="2668" y="3573"/>
                    <a:pt x="2763" y="3573"/>
                  </a:cubicBezTo>
                  <a:cubicBezTo>
                    <a:pt x="2858" y="3573"/>
                    <a:pt x="2953" y="3549"/>
                    <a:pt x="3001" y="3454"/>
                  </a:cubicBezTo>
                  <a:cubicBezTo>
                    <a:pt x="3382" y="3073"/>
                    <a:pt x="3596" y="2572"/>
                    <a:pt x="3596" y="2025"/>
                  </a:cubicBezTo>
                  <a:cubicBezTo>
                    <a:pt x="3596" y="1501"/>
                    <a:pt x="3382" y="977"/>
                    <a:pt x="3001" y="596"/>
                  </a:cubicBezTo>
                  <a:cubicBezTo>
                    <a:pt x="2620" y="215"/>
                    <a:pt x="2120" y="1"/>
                    <a:pt x="15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479;p36">
              <a:extLst>
                <a:ext uri="{FF2B5EF4-FFF2-40B4-BE49-F238E27FC236}">
                  <a16:creationId xmlns:a16="http://schemas.microsoft.com/office/drawing/2014/main" id="{332E25EA-278A-A957-ACCE-F7E8A567DE15}"/>
                </a:ext>
              </a:extLst>
            </p:cNvPr>
            <p:cNvSpPr/>
            <p:nvPr/>
          </p:nvSpPr>
          <p:spPr>
            <a:xfrm>
              <a:off x="2568946" y="2022751"/>
              <a:ext cx="124609" cy="123761"/>
            </a:xfrm>
            <a:custGeom>
              <a:avLst/>
              <a:gdLst/>
              <a:ahLst/>
              <a:cxnLst/>
              <a:rect l="l" t="t" r="r" b="b"/>
              <a:pathLst>
                <a:path w="3526" h="3502" extrusionOk="0">
                  <a:moveTo>
                    <a:pt x="358" y="1"/>
                  </a:moveTo>
                  <a:cubicBezTo>
                    <a:pt x="191" y="1"/>
                    <a:pt x="1" y="143"/>
                    <a:pt x="1" y="358"/>
                  </a:cubicBezTo>
                  <a:lnTo>
                    <a:pt x="1" y="3144"/>
                  </a:lnTo>
                  <a:cubicBezTo>
                    <a:pt x="1" y="3311"/>
                    <a:pt x="168" y="3501"/>
                    <a:pt x="358" y="3501"/>
                  </a:cubicBezTo>
                  <a:lnTo>
                    <a:pt x="3168" y="3501"/>
                  </a:lnTo>
                  <a:cubicBezTo>
                    <a:pt x="3335" y="3501"/>
                    <a:pt x="3525" y="3311"/>
                    <a:pt x="3525" y="3144"/>
                  </a:cubicBezTo>
                  <a:lnTo>
                    <a:pt x="3525" y="358"/>
                  </a:lnTo>
                  <a:cubicBezTo>
                    <a:pt x="3525" y="167"/>
                    <a:pt x="3383" y="1"/>
                    <a:pt x="31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480;p36">
              <a:extLst>
                <a:ext uri="{FF2B5EF4-FFF2-40B4-BE49-F238E27FC236}">
                  <a16:creationId xmlns:a16="http://schemas.microsoft.com/office/drawing/2014/main" id="{247E3A61-E570-8D22-E4C2-795185875D60}"/>
                </a:ext>
              </a:extLst>
            </p:cNvPr>
            <p:cNvSpPr/>
            <p:nvPr/>
          </p:nvSpPr>
          <p:spPr>
            <a:xfrm>
              <a:off x="2568946" y="1705469"/>
              <a:ext cx="124609" cy="124609"/>
            </a:xfrm>
            <a:custGeom>
              <a:avLst/>
              <a:gdLst/>
              <a:ahLst/>
              <a:cxnLst/>
              <a:rect l="l" t="t" r="r" b="b"/>
              <a:pathLst>
                <a:path w="3526" h="3526" extrusionOk="0">
                  <a:moveTo>
                    <a:pt x="358" y="1"/>
                  </a:moveTo>
                  <a:cubicBezTo>
                    <a:pt x="191" y="1"/>
                    <a:pt x="1" y="167"/>
                    <a:pt x="1" y="358"/>
                  </a:cubicBezTo>
                  <a:lnTo>
                    <a:pt x="1" y="3168"/>
                  </a:lnTo>
                  <a:cubicBezTo>
                    <a:pt x="1" y="3335"/>
                    <a:pt x="168" y="3525"/>
                    <a:pt x="358" y="3525"/>
                  </a:cubicBezTo>
                  <a:lnTo>
                    <a:pt x="3168" y="3525"/>
                  </a:lnTo>
                  <a:cubicBezTo>
                    <a:pt x="3335" y="3525"/>
                    <a:pt x="3525" y="3335"/>
                    <a:pt x="3525" y="3168"/>
                  </a:cubicBezTo>
                  <a:lnTo>
                    <a:pt x="3525" y="358"/>
                  </a:lnTo>
                  <a:cubicBezTo>
                    <a:pt x="3525" y="191"/>
                    <a:pt x="3383" y="1"/>
                    <a:pt x="31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481;p36">
              <a:extLst>
                <a:ext uri="{FF2B5EF4-FFF2-40B4-BE49-F238E27FC236}">
                  <a16:creationId xmlns:a16="http://schemas.microsoft.com/office/drawing/2014/main" id="{FDC29A82-10BA-F3AA-BE40-8024814C2BB7}"/>
                </a:ext>
              </a:extLst>
            </p:cNvPr>
            <p:cNvSpPr/>
            <p:nvPr/>
          </p:nvSpPr>
          <p:spPr>
            <a:xfrm>
              <a:off x="2886229" y="1862838"/>
              <a:ext cx="123761" cy="123761"/>
            </a:xfrm>
            <a:custGeom>
              <a:avLst/>
              <a:gdLst/>
              <a:ahLst/>
              <a:cxnLst/>
              <a:rect l="l" t="t" r="r" b="b"/>
              <a:pathLst>
                <a:path w="3502" h="3502" extrusionOk="0">
                  <a:moveTo>
                    <a:pt x="1739" y="1"/>
                  </a:moveTo>
                  <a:cubicBezTo>
                    <a:pt x="763" y="1"/>
                    <a:pt x="1" y="763"/>
                    <a:pt x="1" y="1739"/>
                  </a:cubicBezTo>
                  <a:cubicBezTo>
                    <a:pt x="1" y="2739"/>
                    <a:pt x="763" y="3502"/>
                    <a:pt x="1739" y="3502"/>
                  </a:cubicBezTo>
                  <a:cubicBezTo>
                    <a:pt x="2740" y="3502"/>
                    <a:pt x="3502" y="2739"/>
                    <a:pt x="3502" y="1739"/>
                  </a:cubicBezTo>
                  <a:cubicBezTo>
                    <a:pt x="3502" y="763"/>
                    <a:pt x="2740" y="1"/>
                    <a:pt x="17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482;p36">
              <a:extLst>
                <a:ext uri="{FF2B5EF4-FFF2-40B4-BE49-F238E27FC236}">
                  <a16:creationId xmlns:a16="http://schemas.microsoft.com/office/drawing/2014/main" id="{A62366BC-8731-024C-3E1E-DA5142A01EF0}"/>
                </a:ext>
              </a:extLst>
            </p:cNvPr>
            <p:cNvSpPr/>
            <p:nvPr/>
          </p:nvSpPr>
          <p:spPr>
            <a:xfrm>
              <a:off x="2882024" y="2020242"/>
              <a:ext cx="127118" cy="126270"/>
            </a:xfrm>
            <a:custGeom>
              <a:avLst/>
              <a:gdLst/>
              <a:ahLst/>
              <a:cxnLst/>
              <a:rect l="l" t="t" r="r" b="b"/>
              <a:pathLst>
                <a:path w="3597" h="3573" extrusionOk="0">
                  <a:moveTo>
                    <a:pt x="1573" y="0"/>
                  </a:moveTo>
                  <a:cubicBezTo>
                    <a:pt x="1025" y="0"/>
                    <a:pt x="525" y="214"/>
                    <a:pt x="144" y="595"/>
                  </a:cubicBezTo>
                  <a:cubicBezTo>
                    <a:pt x="1" y="715"/>
                    <a:pt x="1" y="953"/>
                    <a:pt x="144" y="1096"/>
                  </a:cubicBezTo>
                  <a:lnTo>
                    <a:pt x="2501" y="3453"/>
                  </a:lnTo>
                  <a:cubicBezTo>
                    <a:pt x="2573" y="3548"/>
                    <a:pt x="2668" y="3572"/>
                    <a:pt x="2763" y="3572"/>
                  </a:cubicBezTo>
                  <a:cubicBezTo>
                    <a:pt x="2859" y="3572"/>
                    <a:pt x="2978" y="3548"/>
                    <a:pt x="3002" y="3453"/>
                  </a:cubicBezTo>
                  <a:cubicBezTo>
                    <a:pt x="3383" y="3072"/>
                    <a:pt x="3597" y="2572"/>
                    <a:pt x="3597" y="2024"/>
                  </a:cubicBezTo>
                  <a:cubicBezTo>
                    <a:pt x="3597" y="1500"/>
                    <a:pt x="3383" y="976"/>
                    <a:pt x="3002" y="595"/>
                  </a:cubicBezTo>
                  <a:cubicBezTo>
                    <a:pt x="2620" y="214"/>
                    <a:pt x="2097" y="0"/>
                    <a:pt x="15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483;p36">
              <a:extLst>
                <a:ext uri="{FF2B5EF4-FFF2-40B4-BE49-F238E27FC236}">
                  <a16:creationId xmlns:a16="http://schemas.microsoft.com/office/drawing/2014/main" id="{B73A61C5-79B7-3DC0-32F1-6D1AC903C2E7}"/>
                </a:ext>
              </a:extLst>
            </p:cNvPr>
            <p:cNvSpPr/>
            <p:nvPr/>
          </p:nvSpPr>
          <p:spPr>
            <a:xfrm>
              <a:off x="2718753" y="2004657"/>
              <a:ext cx="139770" cy="141007"/>
            </a:xfrm>
            <a:custGeom>
              <a:avLst/>
              <a:gdLst/>
              <a:ahLst/>
              <a:cxnLst/>
              <a:rect l="l" t="t" r="r" b="b"/>
              <a:pathLst>
                <a:path w="3955" h="3990" extrusionOk="0">
                  <a:moveTo>
                    <a:pt x="1995" y="1"/>
                  </a:moveTo>
                  <a:cubicBezTo>
                    <a:pt x="1900" y="1"/>
                    <a:pt x="1799" y="36"/>
                    <a:pt x="1716" y="108"/>
                  </a:cubicBezTo>
                  <a:lnTo>
                    <a:pt x="120" y="1727"/>
                  </a:lnTo>
                  <a:cubicBezTo>
                    <a:pt x="25" y="1822"/>
                    <a:pt x="1" y="1870"/>
                    <a:pt x="1" y="1989"/>
                  </a:cubicBezTo>
                  <a:cubicBezTo>
                    <a:pt x="1" y="2108"/>
                    <a:pt x="49" y="2203"/>
                    <a:pt x="120" y="2251"/>
                  </a:cubicBezTo>
                  <a:lnTo>
                    <a:pt x="1716" y="3870"/>
                  </a:lnTo>
                  <a:cubicBezTo>
                    <a:pt x="1811" y="3942"/>
                    <a:pt x="1906" y="3989"/>
                    <a:pt x="2001" y="3989"/>
                  </a:cubicBezTo>
                  <a:cubicBezTo>
                    <a:pt x="2073" y="3989"/>
                    <a:pt x="2168" y="3966"/>
                    <a:pt x="2239" y="3870"/>
                  </a:cubicBezTo>
                  <a:lnTo>
                    <a:pt x="3835" y="2251"/>
                  </a:lnTo>
                  <a:cubicBezTo>
                    <a:pt x="3930" y="2180"/>
                    <a:pt x="3954" y="2108"/>
                    <a:pt x="3954" y="1989"/>
                  </a:cubicBezTo>
                  <a:cubicBezTo>
                    <a:pt x="3954" y="1870"/>
                    <a:pt x="3906" y="1775"/>
                    <a:pt x="3835" y="1727"/>
                  </a:cubicBezTo>
                  <a:lnTo>
                    <a:pt x="2239" y="108"/>
                  </a:lnTo>
                  <a:cubicBezTo>
                    <a:pt x="2180" y="36"/>
                    <a:pt x="2091" y="1"/>
                    <a:pt x="19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484;p36">
              <a:extLst>
                <a:ext uri="{FF2B5EF4-FFF2-40B4-BE49-F238E27FC236}">
                  <a16:creationId xmlns:a16="http://schemas.microsoft.com/office/drawing/2014/main" id="{F34B5E4B-5C72-173B-33C5-2E56E767C955}"/>
                </a:ext>
              </a:extLst>
            </p:cNvPr>
            <p:cNvSpPr/>
            <p:nvPr/>
          </p:nvSpPr>
          <p:spPr>
            <a:xfrm>
              <a:off x="2727199" y="1864534"/>
              <a:ext cx="125422" cy="124574"/>
            </a:xfrm>
            <a:custGeom>
              <a:avLst/>
              <a:gdLst/>
              <a:ahLst/>
              <a:cxnLst/>
              <a:rect l="l" t="t" r="r" b="b"/>
              <a:pathLst>
                <a:path w="3549" h="3525" extrusionOk="0">
                  <a:moveTo>
                    <a:pt x="357" y="0"/>
                  </a:moveTo>
                  <a:cubicBezTo>
                    <a:pt x="167" y="0"/>
                    <a:pt x="0" y="143"/>
                    <a:pt x="0" y="358"/>
                  </a:cubicBezTo>
                  <a:lnTo>
                    <a:pt x="0" y="3168"/>
                  </a:lnTo>
                  <a:cubicBezTo>
                    <a:pt x="0" y="3334"/>
                    <a:pt x="143" y="3525"/>
                    <a:pt x="357" y="3525"/>
                  </a:cubicBezTo>
                  <a:lnTo>
                    <a:pt x="3144" y="3525"/>
                  </a:lnTo>
                  <a:cubicBezTo>
                    <a:pt x="3358" y="3525"/>
                    <a:pt x="3548" y="3334"/>
                    <a:pt x="3501" y="3168"/>
                  </a:cubicBezTo>
                  <a:lnTo>
                    <a:pt x="3501" y="358"/>
                  </a:lnTo>
                  <a:cubicBezTo>
                    <a:pt x="3501" y="191"/>
                    <a:pt x="3358" y="0"/>
                    <a:pt x="31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485;p36">
              <a:extLst>
                <a:ext uri="{FF2B5EF4-FFF2-40B4-BE49-F238E27FC236}">
                  <a16:creationId xmlns:a16="http://schemas.microsoft.com/office/drawing/2014/main" id="{8361339E-420D-14A6-B167-9713AB728B0A}"/>
                </a:ext>
              </a:extLst>
            </p:cNvPr>
            <p:cNvSpPr/>
            <p:nvPr/>
          </p:nvSpPr>
          <p:spPr>
            <a:xfrm>
              <a:off x="2727199" y="1704621"/>
              <a:ext cx="123725" cy="124609"/>
            </a:xfrm>
            <a:custGeom>
              <a:avLst/>
              <a:gdLst/>
              <a:ahLst/>
              <a:cxnLst/>
              <a:rect l="l" t="t" r="r" b="b"/>
              <a:pathLst>
                <a:path w="3501" h="3526" extrusionOk="0">
                  <a:moveTo>
                    <a:pt x="1762" y="1"/>
                  </a:moveTo>
                  <a:cubicBezTo>
                    <a:pt x="762" y="1"/>
                    <a:pt x="0" y="787"/>
                    <a:pt x="0" y="1763"/>
                  </a:cubicBezTo>
                  <a:cubicBezTo>
                    <a:pt x="0" y="2739"/>
                    <a:pt x="762" y="3525"/>
                    <a:pt x="1762" y="3525"/>
                  </a:cubicBezTo>
                  <a:cubicBezTo>
                    <a:pt x="2739" y="3525"/>
                    <a:pt x="3501" y="2716"/>
                    <a:pt x="3501" y="1763"/>
                  </a:cubicBezTo>
                  <a:cubicBezTo>
                    <a:pt x="3501" y="787"/>
                    <a:pt x="2739" y="1"/>
                    <a:pt x="17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 name="TextBox 17">
            <a:extLst>
              <a:ext uri="{FF2B5EF4-FFF2-40B4-BE49-F238E27FC236}">
                <a16:creationId xmlns:a16="http://schemas.microsoft.com/office/drawing/2014/main" id="{9F63ADD5-0C48-8AEF-CFDC-981ED58FCBDD}"/>
              </a:ext>
            </a:extLst>
          </p:cNvPr>
          <p:cNvSpPr txBox="1"/>
          <p:nvPr/>
        </p:nvSpPr>
        <p:spPr>
          <a:xfrm>
            <a:off x="1484662" y="1437113"/>
            <a:ext cx="3678264" cy="830997"/>
          </a:xfrm>
          <a:prstGeom prst="rect">
            <a:avLst/>
          </a:prstGeom>
          <a:noFill/>
        </p:spPr>
        <p:txBody>
          <a:bodyPr wrap="square">
            <a:spAutoFit/>
          </a:bodyPr>
          <a:lstStyle/>
          <a:p>
            <a:pPr marL="0" indent="0"/>
            <a:r>
              <a:rPr lang="en-US" sz="1200" b="1" dirty="0">
                <a:solidFill>
                  <a:schemeClr val="tx1"/>
                </a:solidFill>
                <a:effectLst/>
                <a:latin typeface="+mn-lt"/>
              </a:rPr>
              <a:t>Suicidal thoughts</a:t>
            </a:r>
            <a:r>
              <a:rPr lang="en-US" sz="1200" dirty="0">
                <a:solidFill>
                  <a:schemeClr val="tx1"/>
                </a:solidFill>
                <a:effectLst/>
                <a:latin typeface="+mn-lt"/>
              </a:rPr>
              <a:t> are the most significant predictor of depression, with students who have suicidal thoughts being over 12 times more likely to be depressed.</a:t>
            </a:r>
          </a:p>
        </p:txBody>
      </p:sp>
      <p:sp>
        <p:nvSpPr>
          <p:cNvPr id="19" name="Google Shape;472;p36">
            <a:extLst>
              <a:ext uri="{FF2B5EF4-FFF2-40B4-BE49-F238E27FC236}">
                <a16:creationId xmlns:a16="http://schemas.microsoft.com/office/drawing/2014/main" id="{FFA46C01-4AE2-899F-DB4E-D1774E0897CF}"/>
              </a:ext>
            </a:extLst>
          </p:cNvPr>
          <p:cNvSpPr/>
          <p:nvPr/>
        </p:nvSpPr>
        <p:spPr>
          <a:xfrm>
            <a:off x="1066603" y="2767884"/>
            <a:ext cx="176772" cy="151331"/>
          </a:xfrm>
          <a:custGeom>
            <a:avLst/>
            <a:gdLst/>
            <a:ahLst/>
            <a:cxnLst/>
            <a:rect l="l" t="t" r="r" b="b"/>
            <a:pathLst>
              <a:path w="4954" h="4241" extrusionOk="0">
                <a:moveTo>
                  <a:pt x="2488" y="0"/>
                </a:moveTo>
                <a:cubicBezTo>
                  <a:pt x="1099" y="0"/>
                  <a:pt x="0" y="1149"/>
                  <a:pt x="0" y="2550"/>
                </a:cubicBezTo>
                <a:lnTo>
                  <a:pt x="0" y="4240"/>
                </a:lnTo>
                <a:cubicBezTo>
                  <a:pt x="0" y="4026"/>
                  <a:pt x="143" y="3883"/>
                  <a:pt x="358" y="3883"/>
                </a:cubicBezTo>
                <a:lnTo>
                  <a:pt x="4597" y="3883"/>
                </a:lnTo>
                <a:cubicBezTo>
                  <a:pt x="4811" y="3883"/>
                  <a:pt x="4954" y="4026"/>
                  <a:pt x="4954" y="4240"/>
                </a:cubicBezTo>
                <a:lnTo>
                  <a:pt x="4954" y="2502"/>
                </a:lnTo>
                <a:cubicBezTo>
                  <a:pt x="4954" y="1168"/>
                  <a:pt x="3930" y="73"/>
                  <a:pt x="2572" y="1"/>
                </a:cubicBezTo>
                <a:cubicBezTo>
                  <a:pt x="2544" y="1"/>
                  <a:pt x="2516" y="0"/>
                  <a:pt x="24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 name="Google Shape;466;p36">
            <a:extLst>
              <a:ext uri="{FF2B5EF4-FFF2-40B4-BE49-F238E27FC236}">
                <a16:creationId xmlns:a16="http://schemas.microsoft.com/office/drawing/2014/main" id="{16863739-28BB-BD49-2F90-91326CA71A2D}"/>
              </a:ext>
            </a:extLst>
          </p:cNvPr>
          <p:cNvGrpSpPr/>
          <p:nvPr/>
        </p:nvGrpSpPr>
        <p:grpSpPr>
          <a:xfrm>
            <a:off x="1066603" y="2701621"/>
            <a:ext cx="435116" cy="435116"/>
            <a:chOff x="7502446" y="3041074"/>
            <a:chExt cx="430936" cy="430936"/>
          </a:xfrm>
        </p:grpSpPr>
        <p:sp>
          <p:nvSpPr>
            <p:cNvPr id="21" name="Google Shape;467;p36">
              <a:extLst>
                <a:ext uri="{FF2B5EF4-FFF2-40B4-BE49-F238E27FC236}">
                  <a16:creationId xmlns:a16="http://schemas.microsoft.com/office/drawing/2014/main" id="{E734E43E-83E1-108B-4808-81928182ECBA}"/>
                </a:ext>
              </a:extLst>
            </p:cNvPr>
            <p:cNvSpPr/>
            <p:nvPr/>
          </p:nvSpPr>
          <p:spPr>
            <a:xfrm>
              <a:off x="7722119" y="3091574"/>
              <a:ext cx="122064" cy="136377"/>
            </a:xfrm>
            <a:custGeom>
              <a:avLst/>
              <a:gdLst/>
              <a:ahLst/>
              <a:cxnLst/>
              <a:rect l="l" t="t" r="r" b="b"/>
              <a:pathLst>
                <a:path w="3454" h="3859" extrusionOk="0">
                  <a:moveTo>
                    <a:pt x="1286" y="1"/>
                  </a:moveTo>
                  <a:lnTo>
                    <a:pt x="1286" y="1"/>
                  </a:lnTo>
                  <a:cubicBezTo>
                    <a:pt x="524" y="287"/>
                    <a:pt x="0" y="1001"/>
                    <a:pt x="0" y="1858"/>
                  </a:cubicBezTo>
                  <a:cubicBezTo>
                    <a:pt x="24" y="2930"/>
                    <a:pt x="929" y="3859"/>
                    <a:pt x="2024" y="3859"/>
                  </a:cubicBezTo>
                  <a:cubicBezTo>
                    <a:pt x="2596" y="3859"/>
                    <a:pt x="3096" y="3621"/>
                    <a:pt x="3453" y="3263"/>
                  </a:cubicBezTo>
                  <a:cubicBezTo>
                    <a:pt x="2191" y="3025"/>
                    <a:pt x="1215" y="1930"/>
                    <a:pt x="1215" y="596"/>
                  </a:cubicBezTo>
                  <a:cubicBezTo>
                    <a:pt x="1215" y="382"/>
                    <a:pt x="1238" y="167"/>
                    <a:pt x="12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68;p36">
              <a:extLst>
                <a:ext uri="{FF2B5EF4-FFF2-40B4-BE49-F238E27FC236}">
                  <a16:creationId xmlns:a16="http://schemas.microsoft.com/office/drawing/2014/main" id="{AD168E61-5932-EAE5-334B-E93B1E5CEE20}"/>
                </a:ext>
              </a:extLst>
            </p:cNvPr>
            <p:cNvSpPr/>
            <p:nvPr/>
          </p:nvSpPr>
          <p:spPr>
            <a:xfrm>
              <a:off x="7792799" y="3041074"/>
              <a:ext cx="69903" cy="140689"/>
            </a:xfrm>
            <a:custGeom>
              <a:avLst/>
              <a:gdLst/>
              <a:ahLst/>
              <a:cxnLst/>
              <a:rect l="l" t="t" r="r" b="b"/>
              <a:pathLst>
                <a:path w="1978" h="3981" extrusionOk="0">
                  <a:moveTo>
                    <a:pt x="1977" y="1"/>
                  </a:moveTo>
                  <a:cubicBezTo>
                    <a:pt x="882" y="1"/>
                    <a:pt x="0" y="882"/>
                    <a:pt x="0" y="1978"/>
                  </a:cubicBezTo>
                  <a:cubicBezTo>
                    <a:pt x="0" y="3064"/>
                    <a:pt x="830" y="3925"/>
                    <a:pt x="1880" y="3976"/>
                  </a:cubicBezTo>
                  <a:lnTo>
                    <a:pt x="1880" y="3976"/>
                  </a:lnTo>
                  <a:cubicBezTo>
                    <a:pt x="1733" y="3949"/>
                    <a:pt x="1620" y="3821"/>
                    <a:pt x="1620" y="3645"/>
                  </a:cubicBezTo>
                  <a:lnTo>
                    <a:pt x="1620" y="358"/>
                  </a:lnTo>
                  <a:cubicBezTo>
                    <a:pt x="1620" y="144"/>
                    <a:pt x="1787" y="1"/>
                    <a:pt x="1977" y="1"/>
                  </a:cubicBezTo>
                  <a:close/>
                  <a:moveTo>
                    <a:pt x="1880" y="3976"/>
                  </a:moveTo>
                  <a:cubicBezTo>
                    <a:pt x="1898" y="3979"/>
                    <a:pt x="1917" y="3981"/>
                    <a:pt x="1936" y="3981"/>
                  </a:cubicBezTo>
                  <a:cubicBezTo>
                    <a:pt x="1949" y="3981"/>
                    <a:pt x="1963" y="3980"/>
                    <a:pt x="1977" y="3978"/>
                  </a:cubicBezTo>
                  <a:cubicBezTo>
                    <a:pt x="1944" y="3978"/>
                    <a:pt x="1912" y="3977"/>
                    <a:pt x="1880" y="397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469;p36">
              <a:extLst>
                <a:ext uri="{FF2B5EF4-FFF2-40B4-BE49-F238E27FC236}">
                  <a16:creationId xmlns:a16="http://schemas.microsoft.com/office/drawing/2014/main" id="{A859AEAC-6E86-950B-34BD-BFCA0AF8BDE6}"/>
                </a:ext>
              </a:extLst>
            </p:cNvPr>
            <p:cNvSpPr/>
            <p:nvPr/>
          </p:nvSpPr>
          <p:spPr>
            <a:xfrm>
              <a:off x="7862666" y="3041074"/>
              <a:ext cx="70715" cy="141431"/>
            </a:xfrm>
            <a:custGeom>
              <a:avLst/>
              <a:gdLst/>
              <a:ahLst/>
              <a:cxnLst/>
              <a:rect l="l" t="t" r="r" b="b"/>
              <a:pathLst>
                <a:path w="2001" h="4002" extrusionOk="0">
                  <a:moveTo>
                    <a:pt x="0" y="1"/>
                  </a:moveTo>
                  <a:cubicBezTo>
                    <a:pt x="214" y="1"/>
                    <a:pt x="357" y="144"/>
                    <a:pt x="357" y="358"/>
                  </a:cubicBezTo>
                  <a:lnTo>
                    <a:pt x="357" y="3645"/>
                  </a:lnTo>
                  <a:cubicBezTo>
                    <a:pt x="357" y="3859"/>
                    <a:pt x="214" y="4002"/>
                    <a:pt x="0" y="4002"/>
                  </a:cubicBezTo>
                  <a:cubicBezTo>
                    <a:pt x="1119" y="4002"/>
                    <a:pt x="2000" y="3121"/>
                    <a:pt x="2000" y="2025"/>
                  </a:cubicBezTo>
                  <a:cubicBezTo>
                    <a:pt x="2000" y="906"/>
                    <a:pt x="1119" y="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470;p36">
              <a:extLst>
                <a:ext uri="{FF2B5EF4-FFF2-40B4-BE49-F238E27FC236}">
                  <a16:creationId xmlns:a16="http://schemas.microsoft.com/office/drawing/2014/main" id="{044A679A-D409-CEB6-C2BC-3A04F58CB9A6}"/>
                </a:ext>
              </a:extLst>
            </p:cNvPr>
            <p:cNvSpPr/>
            <p:nvPr/>
          </p:nvSpPr>
          <p:spPr>
            <a:xfrm>
              <a:off x="7701057" y="3274212"/>
              <a:ext cx="197833" cy="197798"/>
            </a:xfrm>
            <a:custGeom>
              <a:avLst/>
              <a:gdLst/>
              <a:ahLst/>
              <a:cxnLst/>
              <a:rect l="l" t="t" r="r" b="b"/>
              <a:pathLst>
                <a:path w="5598" h="5597" extrusionOk="0">
                  <a:moveTo>
                    <a:pt x="3811" y="2453"/>
                  </a:moveTo>
                  <a:cubicBezTo>
                    <a:pt x="4025" y="2453"/>
                    <a:pt x="4168" y="2596"/>
                    <a:pt x="4168" y="2811"/>
                  </a:cubicBezTo>
                  <a:cubicBezTo>
                    <a:pt x="4168" y="3549"/>
                    <a:pt x="3573" y="4168"/>
                    <a:pt x="2787" y="4168"/>
                  </a:cubicBezTo>
                  <a:cubicBezTo>
                    <a:pt x="2049" y="4168"/>
                    <a:pt x="1430" y="3549"/>
                    <a:pt x="1430" y="2811"/>
                  </a:cubicBezTo>
                  <a:cubicBezTo>
                    <a:pt x="1430" y="2596"/>
                    <a:pt x="1572" y="2453"/>
                    <a:pt x="1787" y="2453"/>
                  </a:cubicBezTo>
                  <a:cubicBezTo>
                    <a:pt x="2001" y="2453"/>
                    <a:pt x="2144" y="2596"/>
                    <a:pt x="2144" y="2811"/>
                  </a:cubicBezTo>
                  <a:cubicBezTo>
                    <a:pt x="2144" y="3144"/>
                    <a:pt x="2430" y="3454"/>
                    <a:pt x="2787" y="3454"/>
                  </a:cubicBezTo>
                  <a:cubicBezTo>
                    <a:pt x="3144" y="3454"/>
                    <a:pt x="3454" y="3144"/>
                    <a:pt x="3454" y="2811"/>
                  </a:cubicBezTo>
                  <a:cubicBezTo>
                    <a:pt x="3454" y="2596"/>
                    <a:pt x="3597" y="2453"/>
                    <a:pt x="3811" y="2453"/>
                  </a:cubicBezTo>
                  <a:close/>
                  <a:moveTo>
                    <a:pt x="2787" y="1"/>
                  </a:moveTo>
                  <a:cubicBezTo>
                    <a:pt x="1239" y="1"/>
                    <a:pt x="1" y="1263"/>
                    <a:pt x="1" y="2811"/>
                  </a:cubicBezTo>
                  <a:cubicBezTo>
                    <a:pt x="1" y="4335"/>
                    <a:pt x="1239" y="5597"/>
                    <a:pt x="2787" y="5597"/>
                  </a:cubicBezTo>
                  <a:cubicBezTo>
                    <a:pt x="4335" y="5597"/>
                    <a:pt x="5597" y="4335"/>
                    <a:pt x="5597" y="2811"/>
                  </a:cubicBezTo>
                  <a:cubicBezTo>
                    <a:pt x="5597" y="1263"/>
                    <a:pt x="4335" y="1"/>
                    <a:pt x="27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471;p36">
              <a:extLst>
                <a:ext uri="{FF2B5EF4-FFF2-40B4-BE49-F238E27FC236}">
                  <a16:creationId xmlns:a16="http://schemas.microsoft.com/office/drawing/2014/main" id="{A2EAE653-4A70-F359-7DE9-00969902B9C3}"/>
                </a:ext>
              </a:extLst>
            </p:cNvPr>
            <p:cNvSpPr/>
            <p:nvPr/>
          </p:nvSpPr>
          <p:spPr>
            <a:xfrm>
              <a:off x="7502446" y="3256542"/>
              <a:ext cx="175074" cy="149099"/>
            </a:xfrm>
            <a:custGeom>
              <a:avLst/>
              <a:gdLst/>
              <a:ahLst/>
              <a:cxnLst/>
              <a:rect l="l" t="t" r="r" b="b"/>
              <a:pathLst>
                <a:path w="4954" h="4219" extrusionOk="0">
                  <a:moveTo>
                    <a:pt x="0" y="0"/>
                  </a:moveTo>
                  <a:lnTo>
                    <a:pt x="0" y="1691"/>
                  </a:lnTo>
                  <a:cubicBezTo>
                    <a:pt x="0" y="3078"/>
                    <a:pt x="1123" y="4219"/>
                    <a:pt x="2452" y="4219"/>
                  </a:cubicBezTo>
                  <a:cubicBezTo>
                    <a:pt x="2492" y="4219"/>
                    <a:pt x="2532" y="4218"/>
                    <a:pt x="2572" y="4216"/>
                  </a:cubicBezTo>
                  <a:cubicBezTo>
                    <a:pt x="3882" y="4168"/>
                    <a:pt x="4954" y="3072"/>
                    <a:pt x="4954" y="1715"/>
                  </a:cubicBezTo>
                  <a:lnTo>
                    <a:pt x="4954" y="0"/>
                  </a:lnTo>
                  <a:cubicBezTo>
                    <a:pt x="4954" y="215"/>
                    <a:pt x="4811" y="358"/>
                    <a:pt x="4597" y="358"/>
                  </a:cubicBezTo>
                  <a:lnTo>
                    <a:pt x="358" y="358"/>
                  </a:lnTo>
                  <a:cubicBezTo>
                    <a:pt x="143" y="358"/>
                    <a:pt x="0" y="215"/>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472;p36">
              <a:extLst>
                <a:ext uri="{FF2B5EF4-FFF2-40B4-BE49-F238E27FC236}">
                  <a16:creationId xmlns:a16="http://schemas.microsoft.com/office/drawing/2014/main" id="{07F62970-1AB5-487D-41A2-CC282A6FEE78}"/>
                </a:ext>
              </a:extLst>
            </p:cNvPr>
            <p:cNvSpPr/>
            <p:nvPr/>
          </p:nvSpPr>
          <p:spPr>
            <a:xfrm>
              <a:off x="7502446" y="3106700"/>
              <a:ext cx="175074" cy="149877"/>
            </a:xfrm>
            <a:custGeom>
              <a:avLst/>
              <a:gdLst/>
              <a:ahLst/>
              <a:cxnLst/>
              <a:rect l="l" t="t" r="r" b="b"/>
              <a:pathLst>
                <a:path w="4954" h="4241" extrusionOk="0">
                  <a:moveTo>
                    <a:pt x="2488" y="0"/>
                  </a:moveTo>
                  <a:cubicBezTo>
                    <a:pt x="1099" y="0"/>
                    <a:pt x="0" y="1149"/>
                    <a:pt x="0" y="2550"/>
                  </a:cubicBezTo>
                  <a:lnTo>
                    <a:pt x="0" y="4240"/>
                  </a:lnTo>
                  <a:cubicBezTo>
                    <a:pt x="0" y="4026"/>
                    <a:pt x="143" y="3883"/>
                    <a:pt x="358" y="3883"/>
                  </a:cubicBezTo>
                  <a:lnTo>
                    <a:pt x="4597" y="3883"/>
                  </a:lnTo>
                  <a:cubicBezTo>
                    <a:pt x="4811" y="3883"/>
                    <a:pt x="4954" y="4026"/>
                    <a:pt x="4954" y="4240"/>
                  </a:cubicBezTo>
                  <a:lnTo>
                    <a:pt x="4954" y="2502"/>
                  </a:lnTo>
                  <a:cubicBezTo>
                    <a:pt x="4954" y="1168"/>
                    <a:pt x="3930" y="73"/>
                    <a:pt x="2572" y="1"/>
                  </a:cubicBezTo>
                  <a:cubicBezTo>
                    <a:pt x="2544" y="1"/>
                    <a:pt x="2516" y="0"/>
                    <a:pt x="24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TextBox 27">
            <a:extLst>
              <a:ext uri="{FF2B5EF4-FFF2-40B4-BE49-F238E27FC236}">
                <a16:creationId xmlns:a16="http://schemas.microsoft.com/office/drawing/2014/main" id="{4FCDEDA6-2942-6491-3F68-41B48F0E15A6}"/>
              </a:ext>
            </a:extLst>
          </p:cNvPr>
          <p:cNvSpPr txBox="1"/>
          <p:nvPr/>
        </p:nvSpPr>
        <p:spPr>
          <a:xfrm>
            <a:off x="1500898" y="2613854"/>
            <a:ext cx="3221933" cy="646331"/>
          </a:xfrm>
          <a:prstGeom prst="rect">
            <a:avLst/>
          </a:prstGeom>
          <a:noFill/>
        </p:spPr>
        <p:txBody>
          <a:bodyPr wrap="square">
            <a:spAutoFit/>
          </a:bodyPr>
          <a:lstStyle/>
          <a:p>
            <a:pPr marL="0" indent="0"/>
            <a:r>
              <a:rPr lang="en-US" sz="1200" b="1" dirty="0">
                <a:solidFill>
                  <a:schemeClr val="tx1"/>
                </a:solidFill>
                <a:effectLst/>
                <a:latin typeface="+mn-lt"/>
              </a:rPr>
              <a:t>Academic pressure</a:t>
            </a:r>
            <a:r>
              <a:rPr lang="en-US" sz="1200" dirty="0">
                <a:solidFill>
                  <a:schemeClr val="tx1"/>
                </a:solidFill>
                <a:effectLst/>
                <a:latin typeface="+mn-lt"/>
              </a:rPr>
              <a:t> and </a:t>
            </a:r>
            <a:r>
              <a:rPr lang="en-US" sz="1200" b="1" dirty="0">
                <a:solidFill>
                  <a:schemeClr val="tx1"/>
                </a:solidFill>
                <a:effectLst/>
                <a:latin typeface="+mn-lt"/>
              </a:rPr>
              <a:t>increased work/study hours</a:t>
            </a:r>
            <a:r>
              <a:rPr lang="en-US" sz="1200" dirty="0">
                <a:solidFill>
                  <a:schemeClr val="tx1"/>
                </a:solidFill>
                <a:effectLst/>
                <a:latin typeface="+mn-lt"/>
              </a:rPr>
              <a:t> significantly contribute to depression risk.</a:t>
            </a:r>
          </a:p>
        </p:txBody>
      </p:sp>
      <p:sp>
        <p:nvSpPr>
          <p:cNvPr id="29" name="Google Shape;451;p36">
            <a:extLst>
              <a:ext uri="{FF2B5EF4-FFF2-40B4-BE49-F238E27FC236}">
                <a16:creationId xmlns:a16="http://schemas.microsoft.com/office/drawing/2014/main" id="{4B1E6550-5340-A310-8B4D-EC29F6C0F20C}"/>
              </a:ext>
            </a:extLst>
          </p:cNvPr>
          <p:cNvSpPr/>
          <p:nvPr/>
        </p:nvSpPr>
        <p:spPr>
          <a:xfrm>
            <a:off x="1205665" y="3804944"/>
            <a:ext cx="184900" cy="99087"/>
          </a:xfrm>
          <a:custGeom>
            <a:avLst/>
            <a:gdLst/>
            <a:ahLst/>
            <a:cxnLst/>
            <a:rect l="l" t="t" r="r" b="b"/>
            <a:pathLst>
              <a:path w="5335" h="2859" extrusionOk="0">
                <a:moveTo>
                  <a:pt x="2644" y="1"/>
                </a:moveTo>
                <a:cubicBezTo>
                  <a:pt x="2453" y="1"/>
                  <a:pt x="2286" y="25"/>
                  <a:pt x="2120" y="120"/>
                </a:cubicBezTo>
                <a:lnTo>
                  <a:pt x="1834" y="263"/>
                </a:lnTo>
                <a:lnTo>
                  <a:pt x="1501" y="120"/>
                </a:lnTo>
                <a:cubicBezTo>
                  <a:pt x="1381" y="96"/>
                  <a:pt x="1262" y="48"/>
                  <a:pt x="1143" y="48"/>
                </a:cubicBezTo>
                <a:cubicBezTo>
                  <a:pt x="667" y="48"/>
                  <a:pt x="286" y="429"/>
                  <a:pt x="286" y="929"/>
                </a:cubicBezTo>
                <a:cubicBezTo>
                  <a:pt x="286" y="977"/>
                  <a:pt x="310" y="1049"/>
                  <a:pt x="310" y="1096"/>
                </a:cubicBezTo>
                <a:lnTo>
                  <a:pt x="381" y="1406"/>
                </a:lnTo>
                <a:lnTo>
                  <a:pt x="191" y="1668"/>
                </a:lnTo>
                <a:cubicBezTo>
                  <a:pt x="167" y="1715"/>
                  <a:pt x="143" y="1811"/>
                  <a:pt x="95" y="1906"/>
                </a:cubicBezTo>
                <a:cubicBezTo>
                  <a:pt x="0" y="2382"/>
                  <a:pt x="381" y="2835"/>
                  <a:pt x="858" y="2835"/>
                </a:cubicBezTo>
                <a:lnTo>
                  <a:pt x="858" y="2858"/>
                </a:lnTo>
                <a:lnTo>
                  <a:pt x="4454" y="2858"/>
                </a:lnTo>
                <a:cubicBezTo>
                  <a:pt x="4954" y="2858"/>
                  <a:pt x="5335" y="2311"/>
                  <a:pt x="5144" y="1787"/>
                </a:cubicBezTo>
                <a:cubicBezTo>
                  <a:pt x="5025" y="1525"/>
                  <a:pt x="4739" y="1334"/>
                  <a:pt x="4454" y="1334"/>
                </a:cubicBezTo>
                <a:lnTo>
                  <a:pt x="3858" y="1334"/>
                </a:lnTo>
                <a:lnTo>
                  <a:pt x="3715" y="810"/>
                </a:lnTo>
                <a:cubicBezTo>
                  <a:pt x="3644" y="620"/>
                  <a:pt x="3525" y="453"/>
                  <a:pt x="3382" y="286"/>
                </a:cubicBezTo>
                <a:cubicBezTo>
                  <a:pt x="3168" y="96"/>
                  <a:pt x="2906" y="1"/>
                  <a:pt x="26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 name="Google Shape;449;p36">
            <a:extLst>
              <a:ext uri="{FF2B5EF4-FFF2-40B4-BE49-F238E27FC236}">
                <a16:creationId xmlns:a16="http://schemas.microsoft.com/office/drawing/2014/main" id="{2A230928-86FB-2496-74A1-69090A751626}"/>
              </a:ext>
            </a:extLst>
          </p:cNvPr>
          <p:cNvGrpSpPr/>
          <p:nvPr/>
        </p:nvGrpSpPr>
        <p:grpSpPr>
          <a:xfrm>
            <a:off x="1111569" y="3710154"/>
            <a:ext cx="373093" cy="433467"/>
            <a:chOff x="1224083" y="2356149"/>
            <a:chExt cx="380435" cy="441997"/>
          </a:xfrm>
        </p:grpSpPr>
        <p:sp>
          <p:nvSpPr>
            <p:cNvPr id="31" name="Google Shape;450;p36">
              <a:extLst>
                <a:ext uri="{FF2B5EF4-FFF2-40B4-BE49-F238E27FC236}">
                  <a16:creationId xmlns:a16="http://schemas.microsoft.com/office/drawing/2014/main" id="{E94A303E-8F39-A522-6AF4-6C936D1E688A}"/>
                </a:ext>
              </a:extLst>
            </p:cNvPr>
            <p:cNvSpPr/>
            <p:nvPr/>
          </p:nvSpPr>
          <p:spPr>
            <a:xfrm>
              <a:off x="1224083" y="2356149"/>
              <a:ext cx="380435" cy="441997"/>
            </a:xfrm>
            <a:custGeom>
              <a:avLst/>
              <a:gdLst/>
              <a:ahLst/>
              <a:cxnLst/>
              <a:rect l="l" t="t" r="r" b="b"/>
              <a:pathLst>
                <a:path w="10765" h="12507" extrusionOk="0">
                  <a:moveTo>
                    <a:pt x="5359" y="1974"/>
                  </a:moveTo>
                  <a:cubicBezTo>
                    <a:pt x="5787" y="1974"/>
                    <a:pt x="6240" y="2164"/>
                    <a:pt x="6573" y="2474"/>
                  </a:cubicBezTo>
                  <a:cubicBezTo>
                    <a:pt x="6811" y="2712"/>
                    <a:pt x="6978" y="2974"/>
                    <a:pt x="7073" y="3307"/>
                  </a:cubicBezTo>
                  <a:lnTo>
                    <a:pt x="7097" y="3307"/>
                  </a:lnTo>
                  <a:cubicBezTo>
                    <a:pt x="7907" y="3307"/>
                    <a:pt x="8597" y="3950"/>
                    <a:pt x="8597" y="4784"/>
                  </a:cubicBezTo>
                  <a:cubicBezTo>
                    <a:pt x="8621" y="5617"/>
                    <a:pt x="7931" y="6284"/>
                    <a:pt x="7145" y="6284"/>
                  </a:cubicBezTo>
                  <a:lnTo>
                    <a:pt x="3596" y="6284"/>
                  </a:lnTo>
                  <a:cubicBezTo>
                    <a:pt x="2787" y="6284"/>
                    <a:pt x="2096" y="5617"/>
                    <a:pt x="2096" y="4784"/>
                  </a:cubicBezTo>
                  <a:cubicBezTo>
                    <a:pt x="2096" y="4498"/>
                    <a:pt x="2191" y="4212"/>
                    <a:pt x="2334" y="3974"/>
                  </a:cubicBezTo>
                  <a:cubicBezTo>
                    <a:pt x="2310" y="3855"/>
                    <a:pt x="2310" y="3784"/>
                    <a:pt x="2310" y="3664"/>
                  </a:cubicBezTo>
                  <a:cubicBezTo>
                    <a:pt x="2310" y="2783"/>
                    <a:pt x="3025" y="2069"/>
                    <a:pt x="3882" y="2069"/>
                  </a:cubicBezTo>
                  <a:cubicBezTo>
                    <a:pt x="4096" y="2069"/>
                    <a:pt x="4335" y="2117"/>
                    <a:pt x="4525" y="2188"/>
                  </a:cubicBezTo>
                  <a:cubicBezTo>
                    <a:pt x="4787" y="2069"/>
                    <a:pt x="5049" y="1974"/>
                    <a:pt x="5359" y="1974"/>
                  </a:cubicBezTo>
                  <a:close/>
                  <a:moveTo>
                    <a:pt x="4844" y="1"/>
                  </a:moveTo>
                  <a:cubicBezTo>
                    <a:pt x="3929" y="1"/>
                    <a:pt x="3043" y="252"/>
                    <a:pt x="2263" y="759"/>
                  </a:cubicBezTo>
                  <a:cubicBezTo>
                    <a:pt x="858" y="1664"/>
                    <a:pt x="0" y="3212"/>
                    <a:pt x="0" y="4879"/>
                  </a:cubicBezTo>
                  <a:cubicBezTo>
                    <a:pt x="0" y="5570"/>
                    <a:pt x="143" y="6236"/>
                    <a:pt x="405" y="6879"/>
                  </a:cubicBezTo>
                  <a:cubicBezTo>
                    <a:pt x="643" y="7427"/>
                    <a:pt x="1001" y="7951"/>
                    <a:pt x="1453" y="8356"/>
                  </a:cubicBezTo>
                  <a:lnTo>
                    <a:pt x="1453" y="11166"/>
                  </a:lnTo>
                  <a:cubicBezTo>
                    <a:pt x="1453" y="11333"/>
                    <a:pt x="1572" y="11476"/>
                    <a:pt x="1739" y="11523"/>
                  </a:cubicBezTo>
                  <a:lnTo>
                    <a:pt x="6835" y="12500"/>
                  </a:lnTo>
                  <a:cubicBezTo>
                    <a:pt x="6858" y="12505"/>
                    <a:pt x="6880" y="12507"/>
                    <a:pt x="6903" y="12507"/>
                  </a:cubicBezTo>
                  <a:cubicBezTo>
                    <a:pt x="7097" y="12507"/>
                    <a:pt x="7288" y="12334"/>
                    <a:pt x="7288" y="12142"/>
                  </a:cubicBezTo>
                  <a:lnTo>
                    <a:pt x="7288" y="11214"/>
                  </a:lnTo>
                  <a:lnTo>
                    <a:pt x="8359" y="11214"/>
                  </a:lnTo>
                  <a:cubicBezTo>
                    <a:pt x="8859" y="11214"/>
                    <a:pt x="9288" y="10856"/>
                    <a:pt x="9359" y="10356"/>
                  </a:cubicBezTo>
                  <a:lnTo>
                    <a:pt x="9669" y="8594"/>
                  </a:lnTo>
                  <a:lnTo>
                    <a:pt x="9812" y="8594"/>
                  </a:lnTo>
                  <a:cubicBezTo>
                    <a:pt x="10145" y="8594"/>
                    <a:pt x="10431" y="8427"/>
                    <a:pt x="10598" y="8142"/>
                  </a:cubicBezTo>
                  <a:cubicBezTo>
                    <a:pt x="10765" y="7903"/>
                    <a:pt x="10765" y="7570"/>
                    <a:pt x="10598" y="7308"/>
                  </a:cubicBezTo>
                  <a:lnTo>
                    <a:pt x="9693" y="5712"/>
                  </a:lnTo>
                  <a:cubicBezTo>
                    <a:pt x="9883" y="4665"/>
                    <a:pt x="9693" y="3593"/>
                    <a:pt x="9193" y="2545"/>
                  </a:cubicBezTo>
                  <a:cubicBezTo>
                    <a:pt x="8764" y="1664"/>
                    <a:pt x="8026" y="950"/>
                    <a:pt x="7145" y="521"/>
                  </a:cubicBezTo>
                  <a:cubicBezTo>
                    <a:pt x="6388" y="175"/>
                    <a:pt x="5606" y="1"/>
                    <a:pt x="48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451;p36">
              <a:extLst>
                <a:ext uri="{FF2B5EF4-FFF2-40B4-BE49-F238E27FC236}">
                  <a16:creationId xmlns:a16="http://schemas.microsoft.com/office/drawing/2014/main" id="{70D53B2F-3425-5E7B-3921-6819E09EAD6D}"/>
                </a:ext>
              </a:extLst>
            </p:cNvPr>
            <p:cNvSpPr/>
            <p:nvPr/>
          </p:nvSpPr>
          <p:spPr>
            <a:xfrm>
              <a:off x="1320031" y="2452804"/>
              <a:ext cx="188539" cy="101037"/>
            </a:xfrm>
            <a:custGeom>
              <a:avLst/>
              <a:gdLst/>
              <a:ahLst/>
              <a:cxnLst/>
              <a:rect l="l" t="t" r="r" b="b"/>
              <a:pathLst>
                <a:path w="5335" h="2859" extrusionOk="0">
                  <a:moveTo>
                    <a:pt x="2644" y="1"/>
                  </a:moveTo>
                  <a:cubicBezTo>
                    <a:pt x="2453" y="1"/>
                    <a:pt x="2286" y="25"/>
                    <a:pt x="2120" y="120"/>
                  </a:cubicBezTo>
                  <a:lnTo>
                    <a:pt x="1834" y="263"/>
                  </a:lnTo>
                  <a:lnTo>
                    <a:pt x="1501" y="120"/>
                  </a:lnTo>
                  <a:cubicBezTo>
                    <a:pt x="1381" y="96"/>
                    <a:pt x="1262" y="48"/>
                    <a:pt x="1143" y="48"/>
                  </a:cubicBezTo>
                  <a:cubicBezTo>
                    <a:pt x="667" y="48"/>
                    <a:pt x="286" y="429"/>
                    <a:pt x="286" y="929"/>
                  </a:cubicBezTo>
                  <a:cubicBezTo>
                    <a:pt x="286" y="977"/>
                    <a:pt x="310" y="1049"/>
                    <a:pt x="310" y="1096"/>
                  </a:cubicBezTo>
                  <a:lnTo>
                    <a:pt x="381" y="1406"/>
                  </a:lnTo>
                  <a:lnTo>
                    <a:pt x="191" y="1668"/>
                  </a:lnTo>
                  <a:cubicBezTo>
                    <a:pt x="167" y="1715"/>
                    <a:pt x="143" y="1811"/>
                    <a:pt x="95" y="1906"/>
                  </a:cubicBezTo>
                  <a:cubicBezTo>
                    <a:pt x="0" y="2382"/>
                    <a:pt x="381" y="2835"/>
                    <a:pt x="858" y="2835"/>
                  </a:cubicBezTo>
                  <a:lnTo>
                    <a:pt x="858" y="2858"/>
                  </a:lnTo>
                  <a:lnTo>
                    <a:pt x="4454" y="2858"/>
                  </a:lnTo>
                  <a:cubicBezTo>
                    <a:pt x="4954" y="2858"/>
                    <a:pt x="5335" y="2311"/>
                    <a:pt x="5144" y="1787"/>
                  </a:cubicBezTo>
                  <a:cubicBezTo>
                    <a:pt x="5025" y="1525"/>
                    <a:pt x="4739" y="1334"/>
                    <a:pt x="4454" y="1334"/>
                  </a:cubicBezTo>
                  <a:lnTo>
                    <a:pt x="3858" y="1334"/>
                  </a:lnTo>
                  <a:lnTo>
                    <a:pt x="3715" y="810"/>
                  </a:lnTo>
                  <a:cubicBezTo>
                    <a:pt x="3644" y="620"/>
                    <a:pt x="3525" y="453"/>
                    <a:pt x="3382" y="286"/>
                  </a:cubicBezTo>
                  <a:cubicBezTo>
                    <a:pt x="3168" y="96"/>
                    <a:pt x="2906" y="1"/>
                    <a:pt x="26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 name="TextBox 33">
            <a:extLst>
              <a:ext uri="{FF2B5EF4-FFF2-40B4-BE49-F238E27FC236}">
                <a16:creationId xmlns:a16="http://schemas.microsoft.com/office/drawing/2014/main" id="{6C526D6E-DCDA-8A57-99E6-81BBB86BF983}"/>
              </a:ext>
            </a:extLst>
          </p:cNvPr>
          <p:cNvSpPr txBox="1"/>
          <p:nvPr/>
        </p:nvSpPr>
        <p:spPr>
          <a:xfrm>
            <a:off x="-838962" y="755940"/>
            <a:ext cx="4313682" cy="276999"/>
          </a:xfrm>
          <a:prstGeom prst="rect">
            <a:avLst/>
          </a:prstGeom>
          <a:noFill/>
        </p:spPr>
        <p:txBody>
          <a:bodyPr wrap="square">
            <a:spAutoFit/>
          </a:bodyPr>
          <a:lstStyle/>
          <a:p>
            <a:pPr marL="0" indent="0"/>
            <a:endParaRPr lang="en-US" sz="1200" dirty="0">
              <a:solidFill>
                <a:schemeClr val="tx1"/>
              </a:solidFill>
              <a:effectLst/>
              <a:latin typeface="+mn-lt"/>
            </a:endParaRPr>
          </a:p>
        </p:txBody>
      </p:sp>
      <p:sp>
        <p:nvSpPr>
          <p:cNvPr id="36" name="TextBox 35">
            <a:extLst>
              <a:ext uri="{FF2B5EF4-FFF2-40B4-BE49-F238E27FC236}">
                <a16:creationId xmlns:a16="http://schemas.microsoft.com/office/drawing/2014/main" id="{143641E4-D151-37B1-5BF9-347081720969}"/>
              </a:ext>
            </a:extLst>
          </p:cNvPr>
          <p:cNvSpPr txBox="1"/>
          <p:nvPr/>
        </p:nvSpPr>
        <p:spPr>
          <a:xfrm>
            <a:off x="1500898" y="3658483"/>
            <a:ext cx="3221933" cy="646331"/>
          </a:xfrm>
          <a:prstGeom prst="rect">
            <a:avLst/>
          </a:prstGeom>
          <a:noFill/>
        </p:spPr>
        <p:txBody>
          <a:bodyPr wrap="square">
            <a:spAutoFit/>
          </a:bodyPr>
          <a:lstStyle/>
          <a:p>
            <a:pPr marL="0" indent="0"/>
            <a:r>
              <a:rPr lang="en-US" sz="1200" b="1" dirty="0">
                <a:solidFill>
                  <a:schemeClr val="tx1"/>
                </a:solidFill>
                <a:effectLst/>
                <a:latin typeface="+mn-lt"/>
              </a:rPr>
              <a:t>Older students</a:t>
            </a:r>
            <a:r>
              <a:rPr lang="en-US" sz="1200" dirty="0">
                <a:solidFill>
                  <a:schemeClr val="tx1"/>
                </a:solidFill>
                <a:effectLst/>
                <a:latin typeface="+mn-lt"/>
              </a:rPr>
              <a:t> and those with </a:t>
            </a:r>
            <a:r>
              <a:rPr lang="en-US" sz="1200" b="1" dirty="0">
                <a:solidFill>
                  <a:schemeClr val="tx1"/>
                </a:solidFill>
                <a:effectLst/>
                <a:latin typeface="+mn-lt"/>
              </a:rPr>
              <a:t>higher study satisfaction</a:t>
            </a:r>
            <a:r>
              <a:rPr lang="en-US" sz="1200" dirty="0">
                <a:solidFill>
                  <a:schemeClr val="tx1"/>
                </a:solidFill>
                <a:effectLst/>
                <a:latin typeface="+mn-lt"/>
              </a:rPr>
              <a:t> have a lower likelihood of depression.</a:t>
            </a:r>
          </a:p>
        </p:txBody>
      </p:sp>
      <p:grpSp>
        <p:nvGrpSpPr>
          <p:cNvPr id="39" name="Google Shape;486;p36">
            <a:extLst>
              <a:ext uri="{FF2B5EF4-FFF2-40B4-BE49-F238E27FC236}">
                <a16:creationId xmlns:a16="http://schemas.microsoft.com/office/drawing/2014/main" id="{7AE37C93-521B-EB19-E30B-E65D94CD7D87}"/>
              </a:ext>
            </a:extLst>
          </p:cNvPr>
          <p:cNvGrpSpPr/>
          <p:nvPr/>
        </p:nvGrpSpPr>
        <p:grpSpPr>
          <a:xfrm>
            <a:off x="5317837" y="1521971"/>
            <a:ext cx="435113" cy="435899"/>
            <a:chOff x="5408515" y="3725327"/>
            <a:chExt cx="430123" cy="430901"/>
          </a:xfrm>
        </p:grpSpPr>
        <p:sp>
          <p:nvSpPr>
            <p:cNvPr id="40" name="Google Shape;487;p36">
              <a:extLst>
                <a:ext uri="{FF2B5EF4-FFF2-40B4-BE49-F238E27FC236}">
                  <a16:creationId xmlns:a16="http://schemas.microsoft.com/office/drawing/2014/main" id="{EB3EE693-63A8-C7F8-7E14-986B93EF3DB7}"/>
                </a:ext>
              </a:extLst>
            </p:cNvPr>
            <p:cNvSpPr/>
            <p:nvPr/>
          </p:nvSpPr>
          <p:spPr>
            <a:xfrm>
              <a:off x="5408515" y="3725327"/>
              <a:ext cx="180163" cy="180128"/>
            </a:xfrm>
            <a:custGeom>
              <a:avLst/>
              <a:gdLst/>
              <a:ahLst/>
              <a:cxnLst/>
              <a:rect l="l" t="t" r="r" b="b"/>
              <a:pathLst>
                <a:path w="5098" h="5097" extrusionOk="0">
                  <a:moveTo>
                    <a:pt x="2049" y="0"/>
                  </a:moveTo>
                  <a:cubicBezTo>
                    <a:pt x="1644" y="0"/>
                    <a:pt x="1287" y="333"/>
                    <a:pt x="1216" y="762"/>
                  </a:cubicBezTo>
                  <a:lnTo>
                    <a:pt x="1192" y="1000"/>
                  </a:lnTo>
                  <a:lnTo>
                    <a:pt x="144" y="1000"/>
                  </a:lnTo>
                  <a:cubicBezTo>
                    <a:pt x="96" y="1000"/>
                    <a:pt x="25" y="1048"/>
                    <a:pt x="25" y="1119"/>
                  </a:cubicBezTo>
                  <a:lnTo>
                    <a:pt x="25" y="2310"/>
                  </a:lnTo>
                  <a:cubicBezTo>
                    <a:pt x="25" y="2358"/>
                    <a:pt x="96" y="2429"/>
                    <a:pt x="144" y="2429"/>
                  </a:cubicBezTo>
                  <a:lnTo>
                    <a:pt x="477" y="2429"/>
                  </a:lnTo>
                  <a:cubicBezTo>
                    <a:pt x="787" y="2429"/>
                    <a:pt x="1025" y="2667"/>
                    <a:pt x="1049" y="2953"/>
                  </a:cubicBezTo>
                  <a:cubicBezTo>
                    <a:pt x="1073" y="3310"/>
                    <a:pt x="787" y="3572"/>
                    <a:pt x="453" y="3572"/>
                  </a:cubicBezTo>
                  <a:lnTo>
                    <a:pt x="120" y="3572"/>
                  </a:lnTo>
                  <a:cubicBezTo>
                    <a:pt x="72" y="3572"/>
                    <a:pt x="1" y="3644"/>
                    <a:pt x="1" y="3691"/>
                  </a:cubicBezTo>
                  <a:lnTo>
                    <a:pt x="1" y="4930"/>
                  </a:lnTo>
                  <a:cubicBezTo>
                    <a:pt x="1" y="4977"/>
                    <a:pt x="49" y="5049"/>
                    <a:pt x="120" y="5049"/>
                  </a:cubicBezTo>
                  <a:lnTo>
                    <a:pt x="3954" y="5096"/>
                  </a:lnTo>
                  <a:cubicBezTo>
                    <a:pt x="4026" y="5096"/>
                    <a:pt x="4073" y="5049"/>
                    <a:pt x="4073" y="4977"/>
                  </a:cubicBezTo>
                  <a:lnTo>
                    <a:pt x="4073" y="3906"/>
                  </a:lnTo>
                  <a:lnTo>
                    <a:pt x="4311" y="3882"/>
                  </a:lnTo>
                  <a:cubicBezTo>
                    <a:pt x="4764" y="3858"/>
                    <a:pt x="5097" y="3501"/>
                    <a:pt x="5097" y="3048"/>
                  </a:cubicBezTo>
                  <a:cubicBezTo>
                    <a:pt x="5097" y="2596"/>
                    <a:pt x="4764" y="2239"/>
                    <a:pt x="4311" y="2215"/>
                  </a:cubicBezTo>
                  <a:lnTo>
                    <a:pt x="4073" y="2191"/>
                  </a:lnTo>
                  <a:lnTo>
                    <a:pt x="4073" y="1119"/>
                  </a:lnTo>
                  <a:cubicBezTo>
                    <a:pt x="4073" y="1048"/>
                    <a:pt x="4026" y="1000"/>
                    <a:pt x="3954" y="1000"/>
                  </a:cubicBezTo>
                  <a:lnTo>
                    <a:pt x="2906" y="1000"/>
                  </a:lnTo>
                  <a:lnTo>
                    <a:pt x="2883" y="762"/>
                  </a:lnTo>
                  <a:cubicBezTo>
                    <a:pt x="2835" y="333"/>
                    <a:pt x="2478" y="0"/>
                    <a:pt x="20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88;p36">
              <a:extLst>
                <a:ext uri="{FF2B5EF4-FFF2-40B4-BE49-F238E27FC236}">
                  <a16:creationId xmlns:a16="http://schemas.microsoft.com/office/drawing/2014/main" id="{BF393A97-0D13-BA0C-FDE4-34FF217A6510}"/>
                </a:ext>
              </a:extLst>
            </p:cNvPr>
            <p:cNvSpPr/>
            <p:nvPr/>
          </p:nvSpPr>
          <p:spPr>
            <a:xfrm>
              <a:off x="5649216" y="3727836"/>
              <a:ext cx="189422" cy="188539"/>
            </a:xfrm>
            <a:custGeom>
              <a:avLst/>
              <a:gdLst/>
              <a:ahLst/>
              <a:cxnLst/>
              <a:rect l="l" t="t" r="r" b="b"/>
              <a:pathLst>
                <a:path w="5360" h="5335" extrusionOk="0">
                  <a:moveTo>
                    <a:pt x="120" y="0"/>
                  </a:moveTo>
                  <a:cubicBezTo>
                    <a:pt x="72" y="0"/>
                    <a:pt x="1" y="48"/>
                    <a:pt x="1" y="120"/>
                  </a:cubicBezTo>
                  <a:lnTo>
                    <a:pt x="1" y="1405"/>
                  </a:lnTo>
                  <a:cubicBezTo>
                    <a:pt x="1" y="1453"/>
                    <a:pt x="72" y="1525"/>
                    <a:pt x="120" y="1525"/>
                  </a:cubicBezTo>
                  <a:lnTo>
                    <a:pt x="453" y="1525"/>
                  </a:lnTo>
                  <a:cubicBezTo>
                    <a:pt x="811" y="1525"/>
                    <a:pt x="1073" y="1787"/>
                    <a:pt x="1073" y="2144"/>
                  </a:cubicBezTo>
                  <a:cubicBezTo>
                    <a:pt x="1073" y="2477"/>
                    <a:pt x="787" y="2739"/>
                    <a:pt x="453" y="2739"/>
                  </a:cubicBezTo>
                  <a:lnTo>
                    <a:pt x="168" y="2739"/>
                  </a:lnTo>
                  <a:cubicBezTo>
                    <a:pt x="96" y="2739"/>
                    <a:pt x="49" y="2787"/>
                    <a:pt x="49" y="2858"/>
                  </a:cubicBezTo>
                  <a:lnTo>
                    <a:pt x="49" y="4168"/>
                  </a:lnTo>
                  <a:cubicBezTo>
                    <a:pt x="49" y="4216"/>
                    <a:pt x="96" y="4287"/>
                    <a:pt x="168" y="4287"/>
                  </a:cubicBezTo>
                  <a:lnTo>
                    <a:pt x="1239" y="4287"/>
                  </a:lnTo>
                  <a:lnTo>
                    <a:pt x="1263" y="4525"/>
                  </a:lnTo>
                  <a:cubicBezTo>
                    <a:pt x="1287" y="4740"/>
                    <a:pt x="1382" y="4906"/>
                    <a:pt x="1525" y="5049"/>
                  </a:cubicBezTo>
                  <a:cubicBezTo>
                    <a:pt x="1716" y="5216"/>
                    <a:pt x="1906" y="5335"/>
                    <a:pt x="2144" y="5335"/>
                  </a:cubicBezTo>
                  <a:cubicBezTo>
                    <a:pt x="2597" y="5287"/>
                    <a:pt x="2978" y="4978"/>
                    <a:pt x="2978" y="4620"/>
                  </a:cubicBezTo>
                  <a:lnTo>
                    <a:pt x="3025" y="4382"/>
                  </a:lnTo>
                  <a:lnTo>
                    <a:pt x="4145" y="4382"/>
                  </a:lnTo>
                  <a:cubicBezTo>
                    <a:pt x="4240" y="4335"/>
                    <a:pt x="4288" y="4287"/>
                    <a:pt x="4288" y="4216"/>
                  </a:cubicBezTo>
                  <a:lnTo>
                    <a:pt x="4288" y="3096"/>
                  </a:lnTo>
                  <a:lnTo>
                    <a:pt x="4526" y="3073"/>
                  </a:lnTo>
                  <a:cubicBezTo>
                    <a:pt x="5002" y="3025"/>
                    <a:pt x="5359" y="2644"/>
                    <a:pt x="5359" y="2168"/>
                  </a:cubicBezTo>
                  <a:cubicBezTo>
                    <a:pt x="5359" y="1691"/>
                    <a:pt x="5002" y="1310"/>
                    <a:pt x="4526" y="1286"/>
                  </a:cubicBezTo>
                  <a:lnTo>
                    <a:pt x="4264" y="1239"/>
                  </a:lnTo>
                  <a:lnTo>
                    <a:pt x="4264" y="120"/>
                  </a:lnTo>
                  <a:cubicBezTo>
                    <a:pt x="4264" y="48"/>
                    <a:pt x="4216" y="0"/>
                    <a:pt x="41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89;p36">
              <a:extLst>
                <a:ext uri="{FF2B5EF4-FFF2-40B4-BE49-F238E27FC236}">
                  <a16:creationId xmlns:a16="http://schemas.microsoft.com/office/drawing/2014/main" id="{9EB69522-0CC3-DF95-FF54-0E776F2FE6B7}"/>
                </a:ext>
              </a:extLst>
            </p:cNvPr>
            <p:cNvSpPr/>
            <p:nvPr/>
          </p:nvSpPr>
          <p:spPr>
            <a:xfrm>
              <a:off x="5492695" y="3981153"/>
              <a:ext cx="264308" cy="175074"/>
            </a:xfrm>
            <a:custGeom>
              <a:avLst/>
              <a:gdLst/>
              <a:ahLst/>
              <a:cxnLst/>
              <a:rect l="l" t="t" r="r" b="b"/>
              <a:pathLst>
                <a:path w="7479" h="4954" extrusionOk="0">
                  <a:moveTo>
                    <a:pt x="4902" y="1509"/>
                  </a:moveTo>
                  <a:cubicBezTo>
                    <a:pt x="5038" y="1509"/>
                    <a:pt x="5176" y="1587"/>
                    <a:pt x="5240" y="1739"/>
                  </a:cubicBezTo>
                  <a:cubicBezTo>
                    <a:pt x="5335" y="1977"/>
                    <a:pt x="5144" y="2239"/>
                    <a:pt x="4906" y="2239"/>
                  </a:cubicBezTo>
                  <a:cubicBezTo>
                    <a:pt x="4644" y="2239"/>
                    <a:pt x="4478" y="1930"/>
                    <a:pt x="4597" y="1691"/>
                  </a:cubicBezTo>
                  <a:cubicBezTo>
                    <a:pt x="4663" y="1569"/>
                    <a:pt x="4782" y="1509"/>
                    <a:pt x="4902" y="1509"/>
                  </a:cubicBezTo>
                  <a:close/>
                  <a:moveTo>
                    <a:pt x="2560" y="1531"/>
                  </a:moveTo>
                  <a:cubicBezTo>
                    <a:pt x="2691" y="1531"/>
                    <a:pt x="2822" y="1608"/>
                    <a:pt x="2882" y="1763"/>
                  </a:cubicBezTo>
                  <a:cubicBezTo>
                    <a:pt x="2977" y="2001"/>
                    <a:pt x="2811" y="2263"/>
                    <a:pt x="2572" y="2263"/>
                  </a:cubicBezTo>
                  <a:cubicBezTo>
                    <a:pt x="2310" y="2239"/>
                    <a:pt x="2144" y="1977"/>
                    <a:pt x="2239" y="1763"/>
                  </a:cubicBezTo>
                  <a:cubicBezTo>
                    <a:pt x="2299" y="1608"/>
                    <a:pt x="2430" y="1531"/>
                    <a:pt x="2560" y="1531"/>
                  </a:cubicBezTo>
                  <a:close/>
                  <a:moveTo>
                    <a:pt x="4280" y="2756"/>
                  </a:moveTo>
                  <a:cubicBezTo>
                    <a:pt x="4353" y="2756"/>
                    <a:pt x="4430" y="2775"/>
                    <a:pt x="4501" y="2811"/>
                  </a:cubicBezTo>
                  <a:cubicBezTo>
                    <a:pt x="4644" y="2882"/>
                    <a:pt x="4692" y="3096"/>
                    <a:pt x="4620" y="3287"/>
                  </a:cubicBezTo>
                  <a:cubicBezTo>
                    <a:pt x="4430" y="3573"/>
                    <a:pt x="4097" y="3787"/>
                    <a:pt x="3715" y="3787"/>
                  </a:cubicBezTo>
                  <a:cubicBezTo>
                    <a:pt x="3358" y="3787"/>
                    <a:pt x="3073" y="3597"/>
                    <a:pt x="2858" y="3335"/>
                  </a:cubicBezTo>
                  <a:cubicBezTo>
                    <a:pt x="2739" y="3192"/>
                    <a:pt x="2811" y="2954"/>
                    <a:pt x="2953" y="2834"/>
                  </a:cubicBezTo>
                  <a:cubicBezTo>
                    <a:pt x="3007" y="2790"/>
                    <a:pt x="3075" y="2768"/>
                    <a:pt x="3144" y="2768"/>
                  </a:cubicBezTo>
                  <a:cubicBezTo>
                    <a:pt x="3259" y="2768"/>
                    <a:pt x="3379" y="2826"/>
                    <a:pt x="3454" y="2930"/>
                  </a:cubicBezTo>
                  <a:cubicBezTo>
                    <a:pt x="3525" y="3001"/>
                    <a:pt x="3596" y="3073"/>
                    <a:pt x="3715" y="3073"/>
                  </a:cubicBezTo>
                  <a:cubicBezTo>
                    <a:pt x="3835" y="3073"/>
                    <a:pt x="3930" y="3001"/>
                    <a:pt x="4001" y="2930"/>
                  </a:cubicBezTo>
                  <a:cubicBezTo>
                    <a:pt x="4046" y="2810"/>
                    <a:pt x="4157" y="2756"/>
                    <a:pt x="4280" y="2756"/>
                  </a:cubicBezTo>
                  <a:close/>
                  <a:moveTo>
                    <a:pt x="2882" y="1"/>
                  </a:moveTo>
                  <a:cubicBezTo>
                    <a:pt x="2715" y="1"/>
                    <a:pt x="2596" y="143"/>
                    <a:pt x="2596" y="310"/>
                  </a:cubicBezTo>
                  <a:cubicBezTo>
                    <a:pt x="2596" y="1025"/>
                    <a:pt x="2001" y="1620"/>
                    <a:pt x="1286" y="1620"/>
                  </a:cubicBezTo>
                  <a:lnTo>
                    <a:pt x="691" y="1620"/>
                  </a:lnTo>
                  <a:cubicBezTo>
                    <a:pt x="596" y="1620"/>
                    <a:pt x="453" y="1668"/>
                    <a:pt x="381" y="1763"/>
                  </a:cubicBezTo>
                  <a:cubicBezTo>
                    <a:pt x="0" y="2263"/>
                    <a:pt x="334" y="2811"/>
                    <a:pt x="810" y="2811"/>
                  </a:cubicBezTo>
                  <a:lnTo>
                    <a:pt x="977" y="2811"/>
                  </a:lnTo>
                  <a:cubicBezTo>
                    <a:pt x="1310" y="4025"/>
                    <a:pt x="2406" y="4954"/>
                    <a:pt x="3763" y="4954"/>
                  </a:cubicBezTo>
                  <a:cubicBezTo>
                    <a:pt x="5097" y="4954"/>
                    <a:pt x="6192" y="4025"/>
                    <a:pt x="6526" y="2811"/>
                  </a:cubicBezTo>
                  <a:lnTo>
                    <a:pt x="6811" y="2811"/>
                  </a:lnTo>
                  <a:cubicBezTo>
                    <a:pt x="6907" y="2811"/>
                    <a:pt x="7050" y="2739"/>
                    <a:pt x="7121" y="2644"/>
                  </a:cubicBezTo>
                  <a:cubicBezTo>
                    <a:pt x="7478" y="2168"/>
                    <a:pt x="7145" y="1620"/>
                    <a:pt x="6668" y="1620"/>
                  </a:cubicBezTo>
                  <a:lnTo>
                    <a:pt x="6264" y="1620"/>
                  </a:lnTo>
                  <a:cubicBezTo>
                    <a:pt x="5549" y="1620"/>
                    <a:pt x="4954" y="1025"/>
                    <a:pt x="4954" y="310"/>
                  </a:cubicBezTo>
                  <a:cubicBezTo>
                    <a:pt x="4954" y="120"/>
                    <a:pt x="4835" y="1"/>
                    <a:pt x="46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90;p36">
              <a:extLst>
                <a:ext uri="{FF2B5EF4-FFF2-40B4-BE49-F238E27FC236}">
                  <a16:creationId xmlns:a16="http://schemas.microsoft.com/office/drawing/2014/main" id="{023F8271-2543-E6EC-4804-1354F23C310B}"/>
                </a:ext>
              </a:extLst>
            </p:cNvPr>
            <p:cNvSpPr/>
            <p:nvPr/>
          </p:nvSpPr>
          <p:spPr>
            <a:xfrm>
              <a:off x="5670279" y="3916339"/>
              <a:ext cx="54742" cy="95135"/>
            </a:xfrm>
            <a:custGeom>
              <a:avLst/>
              <a:gdLst/>
              <a:ahLst/>
              <a:cxnLst/>
              <a:rect l="l" t="t" r="r" b="b"/>
              <a:pathLst>
                <a:path w="1549" h="2692" extrusionOk="0">
                  <a:moveTo>
                    <a:pt x="167" y="1"/>
                  </a:moveTo>
                  <a:lnTo>
                    <a:pt x="167" y="549"/>
                  </a:lnTo>
                  <a:cubicBezTo>
                    <a:pt x="167" y="763"/>
                    <a:pt x="96" y="977"/>
                    <a:pt x="0" y="1192"/>
                  </a:cubicBezTo>
                  <a:cubicBezTo>
                    <a:pt x="358" y="1334"/>
                    <a:pt x="596" y="1692"/>
                    <a:pt x="596" y="2097"/>
                  </a:cubicBezTo>
                  <a:cubicBezTo>
                    <a:pt x="596" y="2430"/>
                    <a:pt x="858" y="2692"/>
                    <a:pt x="1191" y="2692"/>
                  </a:cubicBezTo>
                  <a:lnTo>
                    <a:pt x="1548" y="2692"/>
                  </a:lnTo>
                  <a:lnTo>
                    <a:pt x="1548" y="1787"/>
                  </a:lnTo>
                  <a:cubicBezTo>
                    <a:pt x="1548" y="906"/>
                    <a:pt x="953" y="191"/>
                    <a:pt x="1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91;p36">
              <a:extLst>
                <a:ext uri="{FF2B5EF4-FFF2-40B4-BE49-F238E27FC236}">
                  <a16:creationId xmlns:a16="http://schemas.microsoft.com/office/drawing/2014/main" id="{CF9D1094-F2B4-B666-E901-E44B1FF3F75A}"/>
                </a:ext>
              </a:extLst>
            </p:cNvPr>
            <p:cNvSpPr/>
            <p:nvPr/>
          </p:nvSpPr>
          <p:spPr>
            <a:xfrm>
              <a:off x="5522982" y="3914678"/>
              <a:ext cx="127966" cy="96796"/>
            </a:xfrm>
            <a:custGeom>
              <a:avLst/>
              <a:gdLst/>
              <a:ahLst/>
              <a:cxnLst/>
              <a:rect l="l" t="t" r="r" b="b"/>
              <a:pathLst>
                <a:path w="3621" h="2739" extrusionOk="0">
                  <a:moveTo>
                    <a:pt x="1144" y="0"/>
                  </a:moveTo>
                  <a:cubicBezTo>
                    <a:pt x="525" y="0"/>
                    <a:pt x="1" y="524"/>
                    <a:pt x="1" y="1143"/>
                  </a:cubicBezTo>
                  <a:lnTo>
                    <a:pt x="1" y="2739"/>
                  </a:lnTo>
                  <a:lnTo>
                    <a:pt x="429" y="2739"/>
                  </a:lnTo>
                  <a:cubicBezTo>
                    <a:pt x="763" y="2739"/>
                    <a:pt x="1025" y="2477"/>
                    <a:pt x="1025" y="2144"/>
                  </a:cubicBezTo>
                  <a:cubicBezTo>
                    <a:pt x="1025" y="1620"/>
                    <a:pt x="1453" y="1143"/>
                    <a:pt x="2025" y="1143"/>
                  </a:cubicBezTo>
                  <a:lnTo>
                    <a:pt x="3287" y="1143"/>
                  </a:lnTo>
                  <a:cubicBezTo>
                    <a:pt x="3454" y="1143"/>
                    <a:pt x="3621" y="1000"/>
                    <a:pt x="3621" y="810"/>
                  </a:cubicBezTo>
                  <a:lnTo>
                    <a:pt x="36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 name="TextBox 45">
            <a:extLst>
              <a:ext uri="{FF2B5EF4-FFF2-40B4-BE49-F238E27FC236}">
                <a16:creationId xmlns:a16="http://schemas.microsoft.com/office/drawing/2014/main" id="{5FE2DBAC-3D43-30F3-4169-414A510DB78B}"/>
              </a:ext>
            </a:extLst>
          </p:cNvPr>
          <p:cNvSpPr txBox="1"/>
          <p:nvPr/>
        </p:nvSpPr>
        <p:spPr>
          <a:xfrm>
            <a:off x="5814190" y="1481512"/>
            <a:ext cx="3122586" cy="646331"/>
          </a:xfrm>
          <a:prstGeom prst="rect">
            <a:avLst/>
          </a:prstGeom>
          <a:noFill/>
        </p:spPr>
        <p:txBody>
          <a:bodyPr wrap="square">
            <a:spAutoFit/>
          </a:bodyPr>
          <a:lstStyle/>
          <a:p>
            <a:pPr marL="0" indent="0"/>
            <a:r>
              <a:rPr lang="en-US" sz="1200" dirty="0">
                <a:solidFill>
                  <a:schemeClr val="tx1"/>
                </a:solidFill>
                <a:effectLst/>
                <a:latin typeface="+mn-lt"/>
              </a:rPr>
              <a:t>A </a:t>
            </a:r>
            <a:r>
              <a:rPr lang="en-US" sz="1200" b="1" dirty="0">
                <a:solidFill>
                  <a:schemeClr val="tx1"/>
                </a:solidFill>
                <a:effectLst/>
                <a:latin typeface="+mn-lt"/>
              </a:rPr>
              <a:t>family history of mental illness</a:t>
            </a:r>
            <a:r>
              <a:rPr lang="en-US" sz="1200" dirty="0">
                <a:solidFill>
                  <a:schemeClr val="tx1"/>
                </a:solidFill>
                <a:effectLst/>
                <a:latin typeface="+mn-lt"/>
              </a:rPr>
              <a:t> slightly increases the likelihood of depression, but it is not as strong as other factors.</a:t>
            </a:r>
          </a:p>
        </p:txBody>
      </p:sp>
    </p:spTree>
    <p:extLst>
      <p:ext uri="{BB962C8B-B14F-4D97-AF65-F5344CB8AC3E}">
        <p14:creationId xmlns:p14="http://schemas.microsoft.com/office/powerpoint/2010/main" val="20915918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49"/>
        <p:cNvGrpSpPr/>
        <p:nvPr/>
      </p:nvGrpSpPr>
      <p:grpSpPr>
        <a:xfrm>
          <a:off x="0" y="0"/>
          <a:ext cx="0" cy="0"/>
          <a:chOff x="0" y="0"/>
          <a:chExt cx="0" cy="0"/>
        </a:xfrm>
      </p:grpSpPr>
      <p:sp>
        <p:nvSpPr>
          <p:cNvPr id="551" name="Google Shape;551;p4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Recommendations for Interventions</a:t>
            </a:r>
            <a:endParaRPr dirty="0"/>
          </a:p>
        </p:txBody>
      </p:sp>
      <p:sp>
        <p:nvSpPr>
          <p:cNvPr id="5" name="TextBox 4">
            <a:extLst>
              <a:ext uri="{FF2B5EF4-FFF2-40B4-BE49-F238E27FC236}">
                <a16:creationId xmlns:a16="http://schemas.microsoft.com/office/drawing/2014/main" id="{681CBAE2-B37C-A4DD-C84F-D7CC32262DF8}"/>
              </a:ext>
            </a:extLst>
          </p:cNvPr>
          <p:cNvSpPr txBox="1"/>
          <p:nvPr/>
        </p:nvSpPr>
        <p:spPr>
          <a:xfrm>
            <a:off x="66294" y="1325881"/>
            <a:ext cx="6160770" cy="3170099"/>
          </a:xfrm>
          <a:prstGeom prst="rect">
            <a:avLst/>
          </a:prstGeom>
          <a:noFill/>
        </p:spPr>
        <p:txBody>
          <a:bodyPr wrap="square">
            <a:spAutoFit/>
          </a:bodyPr>
          <a:lstStyle/>
          <a:p>
            <a:pPr marL="285750" indent="-285750">
              <a:buFont typeface="Arial" panose="020B0604020202020204" pitchFamily="34" charset="0"/>
              <a:buChar char="•"/>
            </a:pPr>
            <a:r>
              <a:rPr lang="en-US" sz="2000" dirty="0">
                <a:solidFill>
                  <a:schemeClr val="tx1"/>
                </a:solidFill>
              </a:rPr>
              <a:t>Mental Health Screenings: Early screenings for psychological distress, especially suicidal ideation.</a:t>
            </a:r>
          </a:p>
          <a:p>
            <a:pPr marL="285750" indent="-285750">
              <a:buFont typeface="Arial" panose="020B0604020202020204" pitchFamily="34" charset="0"/>
              <a:buChar char="•"/>
            </a:pPr>
            <a:r>
              <a:rPr lang="en-US" sz="2000" dirty="0">
                <a:solidFill>
                  <a:schemeClr val="tx1"/>
                </a:solidFill>
              </a:rPr>
              <a:t>Support Systems: Expand counseling, stress management programs, and peer support networks.</a:t>
            </a:r>
          </a:p>
          <a:p>
            <a:pPr marL="285750" indent="-285750">
              <a:buFont typeface="Arial" panose="020B0604020202020204" pitchFamily="34" charset="0"/>
              <a:buChar char="•"/>
            </a:pPr>
            <a:r>
              <a:rPr lang="en-US" sz="2000" dirty="0">
                <a:solidFill>
                  <a:schemeClr val="tx1"/>
                </a:solidFill>
              </a:rPr>
              <a:t>Academic Reform: Reevaluate curriculum demands and reduce grading pressure.</a:t>
            </a:r>
          </a:p>
          <a:p>
            <a:pPr marL="285750" indent="-285750">
              <a:buFont typeface="Arial" panose="020B0604020202020204" pitchFamily="34" charset="0"/>
              <a:buChar char="•"/>
            </a:pPr>
            <a:r>
              <a:rPr lang="en-US" sz="2000" dirty="0">
                <a:solidFill>
                  <a:schemeClr val="tx1"/>
                </a:solidFill>
              </a:rPr>
              <a:t>Future Research: Investigate gender-based differences and explore interaction effects between variables.</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49">
          <a:extLst>
            <a:ext uri="{FF2B5EF4-FFF2-40B4-BE49-F238E27FC236}">
              <a16:creationId xmlns:a16="http://schemas.microsoft.com/office/drawing/2014/main" id="{51372C94-4C1E-EEB0-CCBD-E455C8EC8267}"/>
            </a:ext>
          </a:extLst>
        </p:cNvPr>
        <p:cNvGrpSpPr/>
        <p:nvPr/>
      </p:nvGrpSpPr>
      <p:grpSpPr>
        <a:xfrm>
          <a:off x="0" y="0"/>
          <a:ext cx="0" cy="0"/>
          <a:chOff x="0" y="0"/>
          <a:chExt cx="0" cy="0"/>
        </a:xfrm>
      </p:grpSpPr>
      <p:sp>
        <p:nvSpPr>
          <p:cNvPr id="551" name="Google Shape;551;p41">
            <a:extLst>
              <a:ext uri="{FF2B5EF4-FFF2-40B4-BE49-F238E27FC236}">
                <a16:creationId xmlns:a16="http://schemas.microsoft.com/office/drawing/2014/main" id="{96C004A2-8758-6FE2-403E-9BD0E3B031F1}"/>
              </a:ext>
            </a:extLst>
          </p:cNvPr>
          <p:cNvSpPr txBox="1">
            <a:spLocks noGrp="1"/>
          </p:cNvSpPr>
          <p:nvPr>
            <p:ph type="title"/>
          </p:nvPr>
        </p:nvSpPr>
        <p:spPr>
          <a:xfrm>
            <a:off x="235368" y="426737"/>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Impact on Business Models</a:t>
            </a:r>
            <a:endParaRPr dirty="0"/>
          </a:p>
        </p:txBody>
      </p:sp>
      <p:sp>
        <p:nvSpPr>
          <p:cNvPr id="4" name="TextBox 3">
            <a:extLst>
              <a:ext uri="{FF2B5EF4-FFF2-40B4-BE49-F238E27FC236}">
                <a16:creationId xmlns:a16="http://schemas.microsoft.com/office/drawing/2014/main" id="{616A289D-2DC6-550A-C259-29969FCFD4EC}"/>
              </a:ext>
            </a:extLst>
          </p:cNvPr>
          <p:cNvSpPr txBox="1"/>
          <p:nvPr/>
        </p:nvSpPr>
        <p:spPr>
          <a:xfrm>
            <a:off x="374904" y="1225296"/>
            <a:ext cx="5623560" cy="3108543"/>
          </a:xfrm>
          <a:prstGeom prst="rect">
            <a:avLst/>
          </a:prstGeom>
          <a:noFill/>
        </p:spPr>
        <p:txBody>
          <a:bodyPr wrap="square" rtlCol="0">
            <a:spAutoFit/>
          </a:bodyPr>
          <a:lstStyle/>
          <a:p>
            <a:pPr marL="285750" indent="-285750">
              <a:buFont typeface="Arial" panose="020B0604020202020204" pitchFamily="34" charset="0"/>
              <a:buChar char="•"/>
            </a:pPr>
            <a:r>
              <a:rPr lang="en-US" sz="2800" dirty="0">
                <a:solidFill>
                  <a:schemeClr val="tx1"/>
                </a:solidFill>
              </a:rPr>
              <a:t>Healthcare Platforms</a:t>
            </a:r>
          </a:p>
          <a:p>
            <a:pPr marL="285750" indent="-285750">
              <a:buFont typeface="Arial" panose="020B0604020202020204" pitchFamily="34" charset="0"/>
              <a:buChar char="•"/>
            </a:pPr>
            <a:r>
              <a:rPr lang="en-US" sz="2800" dirty="0">
                <a:solidFill>
                  <a:schemeClr val="tx1"/>
                </a:solidFill>
              </a:rPr>
              <a:t>Employee Wellness Programs</a:t>
            </a:r>
          </a:p>
          <a:p>
            <a:pPr marL="285750" indent="-285750">
              <a:buFont typeface="Arial" panose="020B0604020202020204" pitchFamily="34" charset="0"/>
              <a:buChar char="•"/>
            </a:pPr>
            <a:r>
              <a:rPr lang="en-US" sz="2800" dirty="0">
                <a:solidFill>
                  <a:schemeClr val="tx1"/>
                </a:solidFill>
              </a:rPr>
              <a:t>Educated-Related Mental Health Services</a:t>
            </a:r>
          </a:p>
          <a:p>
            <a:pPr marL="285750" indent="-285750">
              <a:buFont typeface="Arial" panose="020B0604020202020204" pitchFamily="34" charset="0"/>
              <a:buChar char="•"/>
            </a:pPr>
            <a:r>
              <a:rPr lang="en-US" sz="2800" dirty="0">
                <a:solidFill>
                  <a:schemeClr val="tx1"/>
                </a:solidFill>
              </a:rPr>
              <a:t>Insurance &amp; Managed Care Models</a:t>
            </a:r>
          </a:p>
          <a:p>
            <a:pPr marL="285750" indent="-285750">
              <a:buFont typeface="Arial" panose="020B0604020202020204" pitchFamily="34" charset="0"/>
              <a:buChar char="•"/>
            </a:pPr>
            <a:endParaRPr lang="en-US" dirty="0">
              <a:solidFill>
                <a:schemeClr val="tx1"/>
              </a:solidFill>
            </a:endParaRP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34279173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49">
          <a:extLst>
            <a:ext uri="{FF2B5EF4-FFF2-40B4-BE49-F238E27FC236}">
              <a16:creationId xmlns:a16="http://schemas.microsoft.com/office/drawing/2014/main" id="{47FFD928-BD27-4344-3B74-6859023FEB72}"/>
            </a:ext>
          </a:extLst>
        </p:cNvPr>
        <p:cNvGrpSpPr/>
        <p:nvPr/>
      </p:nvGrpSpPr>
      <p:grpSpPr>
        <a:xfrm>
          <a:off x="0" y="0"/>
          <a:ext cx="0" cy="0"/>
          <a:chOff x="0" y="0"/>
          <a:chExt cx="0" cy="0"/>
        </a:xfrm>
      </p:grpSpPr>
      <p:sp>
        <p:nvSpPr>
          <p:cNvPr id="551" name="Google Shape;551;p41">
            <a:extLst>
              <a:ext uri="{FF2B5EF4-FFF2-40B4-BE49-F238E27FC236}">
                <a16:creationId xmlns:a16="http://schemas.microsoft.com/office/drawing/2014/main" id="{4B134008-8FAA-C7C6-C895-A3001C7A694C}"/>
              </a:ext>
            </a:extLst>
          </p:cNvPr>
          <p:cNvSpPr txBox="1">
            <a:spLocks noGrp="1"/>
          </p:cNvSpPr>
          <p:nvPr>
            <p:ph type="title"/>
          </p:nvPr>
        </p:nvSpPr>
        <p:spPr>
          <a:xfrm>
            <a:off x="235368" y="426737"/>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Conclusion</a:t>
            </a:r>
            <a:endParaRPr dirty="0"/>
          </a:p>
        </p:txBody>
      </p:sp>
      <p:sp>
        <p:nvSpPr>
          <p:cNvPr id="4" name="TextBox 3">
            <a:extLst>
              <a:ext uri="{FF2B5EF4-FFF2-40B4-BE49-F238E27FC236}">
                <a16:creationId xmlns:a16="http://schemas.microsoft.com/office/drawing/2014/main" id="{D928E1EE-B56E-D794-C273-F317930DADE9}"/>
              </a:ext>
            </a:extLst>
          </p:cNvPr>
          <p:cNvSpPr txBox="1"/>
          <p:nvPr/>
        </p:nvSpPr>
        <p:spPr>
          <a:xfrm>
            <a:off x="188924" y="2356672"/>
            <a:ext cx="7963184" cy="1815882"/>
          </a:xfrm>
          <a:prstGeom prst="rect">
            <a:avLst/>
          </a:prstGeom>
          <a:noFill/>
        </p:spPr>
        <p:txBody>
          <a:bodyPr wrap="square" rtlCol="0">
            <a:spAutoFit/>
          </a:bodyPr>
          <a:lstStyle/>
          <a:p>
            <a:r>
              <a:rPr lang="en-US" sz="2800" dirty="0">
                <a:solidFill>
                  <a:schemeClr val="tx1"/>
                </a:solidFill>
              </a:rPr>
              <a:t>Top Predictors:</a:t>
            </a:r>
          </a:p>
          <a:p>
            <a:r>
              <a:rPr lang="en-US" dirty="0">
                <a:solidFill>
                  <a:schemeClr val="tx1"/>
                </a:solidFill>
              </a:rPr>
              <a:t>Suicidal thoughts – strongest</a:t>
            </a:r>
          </a:p>
          <a:p>
            <a:pPr marL="285750" indent="-285750">
              <a:buFont typeface="Arial" panose="020B0604020202020204" pitchFamily="34" charset="0"/>
              <a:buChar char="•"/>
            </a:pPr>
            <a:r>
              <a:rPr lang="en-US" dirty="0">
                <a:solidFill>
                  <a:schemeClr val="tx1"/>
                </a:solidFill>
              </a:rPr>
              <a:t>Academic pressure and long work/study hours – increased risk</a:t>
            </a:r>
          </a:p>
          <a:p>
            <a:pPr marL="285750" indent="-285750">
              <a:buFont typeface="Arial" panose="020B0604020202020204" pitchFamily="34" charset="0"/>
              <a:buChar char="•"/>
            </a:pPr>
            <a:r>
              <a:rPr lang="en-US" dirty="0">
                <a:solidFill>
                  <a:schemeClr val="tx1"/>
                </a:solidFill>
              </a:rPr>
              <a:t>Older age and higher study satisfaction -  decreased risk</a:t>
            </a:r>
          </a:p>
          <a:p>
            <a:pPr marL="285750" indent="-285750">
              <a:buFont typeface="Arial" panose="020B0604020202020204" pitchFamily="34" charset="0"/>
              <a:buChar char="•"/>
            </a:pPr>
            <a:r>
              <a:rPr lang="en-US" dirty="0">
                <a:solidFill>
                  <a:schemeClr val="tx1"/>
                </a:solidFill>
              </a:rPr>
              <a:t>Family history of mental illness – modest risk</a:t>
            </a:r>
          </a:p>
          <a:p>
            <a:pPr marL="285750" indent="-285750">
              <a:buFont typeface="Arial" panose="020B0604020202020204" pitchFamily="34" charset="0"/>
              <a:buChar char="•"/>
            </a:pPr>
            <a:endParaRPr lang="en-US" dirty="0">
              <a:solidFill>
                <a:schemeClr val="tx1"/>
              </a:solidFill>
            </a:endParaRPr>
          </a:p>
          <a:p>
            <a:pPr marL="285750" indent="-285750">
              <a:buFont typeface="Arial" panose="020B0604020202020204" pitchFamily="34" charset="0"/>
              <a:buChar char="•"/>
            </a:pPr>
            <a:endParaRPr lang="en-US" dirty="0"/>
          </a:p>
        </p:txBody>
      </p:sp>
      <p:sp>
        <p:nvSpPr>
          <p:cNvPr id="2" name="TextBox 1">
            <a:extLst>
              <a:ext uri="{FF2B5EF4-FFF2-40B4-BE49-F238E27FC236}">
                <a16:creationId xmlns:a16="http://schemas.microsoft.com/office/drawing/2014/main" id="{55465BF9-FA0C-B20F-5C26-8D244670F9F8}"/>
              </a:ext>
            </a:extLst>
          </p:cNvPr>
          <p:cNvSpPr txBox="1"/>
          <p:nvPr/>
        </p:nvSpPr>
        <p:spPr>
          <a:xfrm>
            <a:off x="232475" y="1250197"/>
            <a:ext cx="5559535" cy="523220"/>
          </a:xfrm>
          <a:prstGeom prst="rect">
            <a:avLst/>
          </a:prstGeom>
          <a:noFill/>
        </p:spPr>
        <p:txBody>
          <a:bodyPr wrap="none" rtlCol="0">
            <a:spAutoFit/>
          </a:bodyPr>
          <a:lstStyle/>
          <a:p>
            <a:r>
              <a:rPr lang="en-US" dirty="0">
                <a:solidFill>
                  <a:schemeClr val="tx1"/>
                </a:solidFill>
              </a:rPr>
              <a:t>Logistic Regression Identified Key Predictors of Student Depression</a:t>
            </a:r>
          </a:p>
          <a:p>
            <a:pPr marL="285750" indent="-285750">
              <a:buFont typeface="Arial" panose="020B0604020202020204" pitchFamily="34" charset="0"/>
              <a:buChar char="•"/>
            </a:pPr>
            <a:r>
              <a:rPr lang="en-US" dirty="0">
                <a:solidFill>
                  <a:schemeClr val="tx1"/>
                </a:solidFill>
              </a:rPr>
              <a:t>Model Performance: AUC: 0.915</a:t>
            </a:r>
          </a:p>
        </p:txBody>
      </p:sp>
    </p:spTree>
    <p:extLst>
      <p:ext uri="{BB962C8B-B14F-4D97-AF65-F5344CB8AC3E}">
        <p14:creationId xmlns:p14="http://schemas.microsoft.com/office/powerpoint/2010/main" val="9988559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49">
          <a:extLst>
            <a:ext uri="{FF2B5EF4-FFF2-40B4-BE49-F238E27FC236}">
              <a16:creationId xmlns:a16="http://schemas.microsoft.com/office/drawing/2014/main" id="{2A403C52-7BDD-1482-38F0-B5E0977B8C34}"/>
            </a:ext>
          </a:extLst>
        </p:cNvPr>
        <p:cNvGrpSpPr/>
        <p:nvPr/>
      </p:nvGrpSpPr>
      <p:grpSpPr>
        <a:xfrm>
          <a:off x="0" y="0"/>
          <a:ext cx="0" cy="0"/>
          <a:chOff x="0" y="0"/>
          <a:chExt cx="0" cy="0"/>
        </a:xfrm>
      </p:grpSpPr>
      <p:sp>
        <p:nvSpPr>
          <p:cNvPr id="551" name="Google Shape;551;p41">
            <a:extLst>
              <a:ext uri="{FF2B5EF4-FFF2-40B4-BE49-F238E27FC236}">
                <a16:creationId xmlns:a16="http://schemas.microsoft.com/office/drawing/2014/main" id="{52B9B2BF-2B4D-B153-9F8A-342750D37F0C}"/>
              </a:ext>
            </a:extLst>
          </p:cNvPr>
          <p:cNvSpPr txBox="1">
            <a:spLocks noGrp="1"/>
          </p:cNvSpPr>
          <p:nvPr>
            <p:ph type="ctrTitle"/>
          </p:nvPr>
        </p:nvSpPr>
        <p:spPr>
          <a:xfrm>
            <a:off x="91728" y="101314"/>
            <a:ext cx="4073400" cy="926400"/>
          </a:xfrm>
        </p:spPr>
        <p:txBody>
          <a:bodyPr spcFirstLastPara="1" wrap="square" lIns="91425" tIns="91425" rIns="91425" bIns="91425" anchor="b" anchorCtr="0">
            <a:normAutofit/>
          </a:bodyPr>
          <a:lstStyle/>
          <a:p>
            <a:pPr marL="0" lvl="0" indent="0" rtl="0">
              <a:lnSpc>
                <a:spcPct val="90000"/>
              </a:lnSpc>
              <a:spcBef>
                <a:spcPts val="0"/>
              </a:spcBef>
              <a:spcAft>
                <a:spcPts val="0"/>
              </a:spcAft>
              <a:buNone/>
            </a:pPr>
            <a:r>
              <a:rPr lang="en-US" sz="5100" dirty="0"/>
              <a:t>BONUS</a:t>
            </a:r>
          </a:p>
        </p:txBody>
      </p:sp>
      <p:sp>
        <p:nvSpPr>
          <p:cNvPr id="558" name="Subtitle 2">
            <a:extLst>
              <a:ext uri="{FF2B5EF4-FFF2-40B4-BE49-F238E27FC236}">
                <a16:creationId xmlns:a16="http://schemas.microsoft.com/office/drawing/2014/main" id="{A46D978A-543A-8598-AC71-762B5E055CC0}"/>
              </a:ext>
            </a:extLst>
          </p:cNvPr>
          <p:cNvSpPr>
            <a:spLocks noGrp="1"/>
          </p:cNvSpPr>
          <p:nvPr>
            <p:ph type="subTitle" idx="1"/>
          </p:nvPr>
        </p:nvSpPr>
        <p:spPr>
          <a:xfrm>
            <a:off x="615038" y="1597569"/>
            <a:ext cx="4073400" cy="997800"/>
          </a:xfrm>
        </p:spPr>
        <p:txBody>
          <a:bodyPr/>
          <a:lstStyle/>
          <a:p>
            <a:r>
              <a:rPr lang="en-US" dirty="0"/>
              <a:t>Net Reclassification Improvement (NRI)</a:t>
            </a:r>
          </a:p>
          <a:p>
            <a:r>
              <a:rPr lang="en-US" dirty="0"/>
              <a:t>A metric that helps quantify how much a new model improves risk classification compared to a baseline model. </a:t>
            </a:r>
          </a:p>
        </p:txBody>
      </p:sp>
    </p:spTree>
    <p:extLst>
      <p:ext uri="{BB962C8B-B14F-4D97-AF65-F5344CB8AC3E}">
        <p14:creationId xmlns:p14="http://schemas.microsoft.com/office/powerpoint/2010/main" val="30423622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E0F4A6B-6BF4-35E6-CE85-54D2B32AE40E}"/>
              </a:ext>
            </a:extLst>
          </p:cNvPr>
          <p:cNvSpPr txBox="1"/>
          <p:nvPr/>
        </p:nvSpPr>
        <p:spPr>
          <a:xfrm>
            <a:off x="397790" y="475281"/>
            <a:ext cx="824265" cy="307777"/>
          </a:xfrm>
          <a:prstGeom prst="rect">
            <a:avLst/>
          </a:prstGeom>
          <a:noFill/>
        </p:spPr>
        <p:txBody>
          <a:bodyPr wrap="none" rtlCol="0">
            <a:spAutoFit/>
          </a:bodyPr>
          <a:lstStyle/>
          <a:p>
            <a:r>
              <a:rPr lang="en-US" dirty="0">
                <a:solidFill>
                  <a:schemeClr val="tx1"/>
                </a:solidFill>
              </a:rPr>
              <a:t>BONUS</a:t>
            </a:r>
          </a:p>
        </p:txBody>
      </p:sp>
      <p:pic>
        <p:nvPicPr>
          <p:cNvPr id="5" name="Picture 4">
            <a:extLst>
              <a:ext uri="{FF2B5EF4-FFF2-40B4-BE49-F238E27FC236}">
                <a16:creationId xmlns:a16="http://schemas.microsoft.com/office/drawing/2014/main" id="{52823C5F-5314-1642-0FEE-6BCB327A7FDF}"/>
              </a:ext>
            </a:extLst>
          </p:cNvPr>
          <p:cNvPicPr>
            <a:picLocks noChangeAspect="1"/>
          </p:cNvPicPr>
          <p:nvPr/>
        </p:nvPicPr>
        <p:blipFill>
          <a:blip r:embed="rId3"/>
          <a:stretch>
            <a:fillRect/>
          </a:stretch>
        </p:blipFill>
        <p:spPr>
          <a:xfrm>
            <a:off x="375462" y="1511292"/>
            <a:ext cx="7468944" cy="2006823"/>
          </a:xfrm>
          <a:prstGeom prst="rect">
            <a:avLst/>
          </a:prstGeom>
        </p:spPr>
      </p:pic>
    </p:spTree>
    <p:extLst>
      <p:ext uri="{BB962C8B-B14F-4D97-AF65-F5344CB8AC3E}">
        <p14:creationId xmlns:p14="http://schemas.microsoft.com/office/powerpoint/2010/main" val="39675010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24"/>
        <p:cNvGrpSpPr/>
        <p:nvPr/>
      </p:nvGrpSpPr>
      <p:grpSpPr>
        <a:xfrm>
          <a:off x="0" y="0"/>
          <a:ext cx="0" cy="0"/>
          <a:chOff x="0" y="0"/>
          <a:chExt cx="0" cy="0"/>
        </a:xfrm>
      </p:grpSpPr>
      <p:sp>
        <p:nvSpPr>
          <p:cNvPr id="626" name="Google Shape;626;p47"/>
          <p:cNvSpPr txBox="1">
            <a:spLocks noGrp="1"/>
          </p:cNvSpPr>
          <p:nvPr>
            <p:ph type="ctrTitle"/>
          </p:nvPr>
        </p:nvSpPr>
        <p:spPr>
          <a:xfrm>
            <a:off x="4062836" y="535001"/>
            <a:ext cx="4073400" cy="926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000" dirty="0"/>
              <a:t>Thank you for listening!</a:t>
            </a:r>
            <a:endParaRPr sz="4000" dirty="0"/>
          </a:p>
        </p:txBody>
      </p:sp>
      <p:sp>
        <p:nvSpPr>
          <p:cNvPr id="627" name="Google Shape;627;p47"/>
          <p:cNvSpPr txBox="1"/>
          <p:nvPr/>
        </p:nvSpPr>
        <p:spPr>
          <a:xfrm>
            <a:off x="4062838" y="3998775"/>
            <a:ext cx="4073400" cy="349200"/>
          </a:xfrm>
          <a:prstGeom prst="rect">
            <a:avLst/>
          </a:prstGeom>
          <a:noFill/>
          <a:ln>
            <a:noFill/>
          </a:ln>
        </p:spPr>
        <p:txBody>
          <a:bodyPr spcFirstLastPara="1" wrap="square" lIns="91425" tIns="91425" rIns="91425" bIns="91425" anchor="t" anchorCtr="0">
            <a:noAutofit/>
          </a:bodyPr>
          <a:lstStyle/>
          <a:p>
            <a:pPr marL="0" lvl="0" indent="0" algn="ctr" rtl="0">
              <a:spcBef>
                <a:spcPts val="300"/>
              </a:spcBef>
              <a:spcAft>
                <a:spcPts val="0"/>
              </a:spcAft>
              <a:buNone/>
            </a:pPr>
            <a:endParaRPr sz="1200" dirty="0">
              <a:solidFill>
                <a:schemeClr val="dk1"/>
              </a:solidFill>
              <a:latin typeface="Rubik"/>
              <a:ea typeface="Rubik"/>
              <a:cs typeface="Rubik"/>
              <a:sym typeface="Rubik"/>
            </a:endParaRPr>
          </a:p>
        </p:txBody>
      </p:sp>
      <p:pic>
        <p:nvPicPr>
          <p:cNvPr id="2" name="Google Shape;637;p47">
            <a:extLst>
              <a:ext uri="{FF2B5EF4-FFF2-40B4-BE49-F238E27FC236}">
                <a16:creationId xmlns:a16="http://schemas.microsoft.com/office/drawing/2014/main" id="{E81CD5EE-4E4C-8573-7965-3CE5B8948C1F}"/>
              </a:ext>
            </a:extLst>
          </p:cNvPr>
          <p:cNvPicPr preferRelativeResize="0"/>
          <p:nvPr/>
        </p:nvPicPr>
        <p:blipFill>
          <a:blip r:embed="rId3">
            <a:alphaModFix/>
          </a:blip>
          <a:stretch>
            <a:fillRect/>
          </a:stretch>
        </p:blipFill>
        <p:spPr>
          <a:xfrm>
            <a:off x="-288124" y="1031450"/>
            <a:ext cx="3690537" cy="44644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pic>
        <p:nvPicPr>
          <p:cNvPr id="353" name="Google Shape;353;p32"/>
          <p:cNvPicPr preferRelativeResize="0">
            <a:picLocks noGrp="1"/>
          </p:cNvPicPr>
          <p:nvPr>
            <p:ph type="pic" idx="2"/>
          </p:nvPr>
        </p:nvPicPr>
        <p:blipFill rotWithShape="1">
          <a:blip r:embed="rId3"/>
          <a:srcRect l="25281" r="25281"/>
          <a:stretch/>
        </p:blipFill>
        <p:spPr>
          <a:xfrm flipH="1">
            <a:off x="266675" y="318750"/>
            <a:ext cx="3346800" cy="4506000"/>
          </a:xfrm>
          <a:prstGeom prst="ellipse">
            <a:avLst/>
          </a:prstGeom>
        </p:spPr>
      </p:pic>
      <p:sp>
        <p:nvSpPr>
          <p:cNvPr id="354" name="Google Shape;354;p32"/>
          <p:cNvSpPr txBox="1">
            <a:spLocks noGrp="1"/>
          </p:cNvSpPr>
          <p:nvPr>
            <p:ph type="title"/>
          </p:nvPr>
        </p:nvSpPr>
        <p:spPr>
          <a:xfrm>
            <a:off x="3996600" y="902013"/>
            <a:ext cx="4423500" cy="10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Business Challenge</a:t>
            </a:r>
            <a:endParaRPr dirty="0"/>
          </a:p>
        </p:txBody>
      </p:sp>
      <p:sp>
        <p:nvSpPr>
          <p:cNvPr id="355" name="Google Shape;355;p32"/>
          <p:cNvSpPr txBox="1">
            <a:spLocks noGrp="1"/>
          </p:cNvSpPr>
          <p:nvPr>
            <p:ph type="body" idx="1"/>
          </p:nvPr>
        </p:nvSpPr>
        <p:spPr>
          <a:xfrm>
            <a:off x="3996600" y="2092300"/>
            <a:ext cx="4423500" cy="2149200"/>
          </a:xfrm>
          <a:prstGeom prst="rect">
            <a:avLst/>
          </a:prstGeom>
        </p:spPr>
        <p:txBody>
          <a:bodyPr spcFirstLastPara="1" wrap="square" lIns="91425" tIns="91425" rIns="91425" bIns="91425" anchor="t" anchorCtr="0">
            <a:noAutofit/>
          </a:bodyPr>
          <a:lstStyle/>
          <a:p>
            <a:pPr marL="171450" indent="-171450"/>
            <a:r>
              <a:rPr lang="en-US" dirty="0">
                <a:solidFill>
                  <a:schemeClr val="dk1"/>
                </a:solidFill>
              </a:rPr>
              <a:t>Research Question: </a:t>
            </a:r>
          </a:p>
          <a:p>
            <a:pPr marL="628650" lvl="1" indent="-171450"/>
            <a:r>
              <a:rPr lang="en-US" dirty="0">
                <a:solidFill>
                  <a:schemeClr val="dk1"/>
                </a:solidFill>
              </a:rPr>
              <a:t>What are the most significant predictors of depression among university students, and how can they inform targeted mental health interventions?</a:t>
            </a:r>
          </a:p>
          <a:p>
            <a:pPr marL="171450" marR="0" lvl="0" indent="-171450" algn="l" defTabSz="914400" rtl="0" eaLnBrk="1" fontAlgn="auto" latinLnBrk="0" hangingPunct="1">
              <a:lnSpc>
                <a:spcPct val="100000"/>
              </a:lnSpc>
              <a:spcBef>
                <a:spcPts val="0"/>
              </a:spcBef>
              <a:spcAft>
                <a:spcPts val="0"/>
              </a:spcAft>
              <a:buClr>
                <a:srgbClr val="F8FAFB"/>
              </a:buClr>
              <a:buSzPts val="1400"/>
              <a:buFont typeface="Rubik"/>
              <a:buChar char="●"/>
              <a:tabLst/>
              <a:defRPr/>
            </a:pPr>
            <a:r>
              <a:rPr lang="en-US" dirty="0">
                <a:solidFill>
                  <a:srgbClr val="F8FAFB"/>
                </a:solidFill>
              </a:rPr>
              <a:t>Purpose:</a:t>
            </a:r>
            <a:endParaRPr lang="en-US" dirty="0"/>
          </a:p>
          <a:p>
            <a:pPr marL="628650" lvl="1" indent="-171450"/>
            <a:r>
              <a:rPr lang="en-US" dirty="0"/>
              <a:t>The goal of this analysis is to evaluate key predictors of depression among students such as demographics, academic stress, lifestyle habits, and psychological indicators.</a:t>
            </a:r>
          </a:p>
          <a:p>
            <a:pPr marL="0" lvl="0" indent="0" algn="l" rtl="0">
              <a:spcBef>
                <a:spcPts val="0"/>
              </a:spcBef>
              <a:spcAft>
                <a:spcPts val="0"/>
              </a:spcAft>
              <a:buNone/>
            </a:pPr>
            <a:endParaRPr lang="en-US" dirty="0"/>
          </a:p>
          <a:p>
            <a:pPr marL="0" lvl="0" indent="0" algn="l" rtl="0">
              <a:spcBef>
                <a:spcPts val="0"/>
              </a:spcBef>
              <a:spcAft>
                <a:spcPts val="0"/>
              </a:spcAft>
              <a:buNone/>
            </a:pPr>
            <a:endParaRPr dirty="0">
              <a:solidFill>
                <a:schemeClr val="dk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33"/>
          <p:cNvSpPr txBox="1">
            <a:spLocks noGrp="1"/>
          </p:cNvSpPr>
          <p:nvPr>
            <p:ph type="subTitle" idx="4"/>
          </p:nvPr>
        </p:nvSpPr>
        <p:spPr>
          <a:xfrm>
            <a:off x="3807497" y="2247971"/>
            <a:ext cx="2735100" cy="558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Predictors</a:t>
            </a:r>
            <a:endParaRPr dirty="0"/>
          </a:p>
        </p:txBody>
      </p:sp>
      <p:sp>
        <p:nvSpPr>
          <p:cNvPr id="361" name="Google Shape;361;p3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Dataset Overview</a:t>
            </a:r>
            <a:endParaRPr dirty="0"/>
          </a:p>
        </p:txBody>
      </p:sp>
      <p:sp>
        <p:nvSpPr>
          <p:cNvPr id="362" name="Google Shape;362;p33"/>
          <p:cNvSpPr txBox="1">
            <a:spLocks noGrp="1"/>
          </p:cNvSpPr>
          <p:nvPr>
            <p:ph type="subTitle" idx="1"/>
          </p:nvPr>
        </p:nvSpPr>
        <p:spPr>
          <a:xfrm>
            <a:off x="4229886" y="2709902"/>
            <a:ext cx="3180969" cy="2293684"/>
          </a:xfrm>
          <a:prstGeom prst="rect">
            <a:avLst/>
          </a:prstGeom>
        </p:spPr>
        <p:txBody>
          <a:bodyPr spcFirstLastPara="1" wrap="square" lIns="91425" tIns="91425" rIns="91425" bIns="91425" anchor="t" anchorCtr="0">
            <a:noAutofit/>
          </a:bodyPr>
          <a:lstStyle/>
          <a:p>
            <a:pPr algn="l">
              <a:buFont typeface="Arial" panose="020B0604020202020204" pitchFamily="34" charset="0"/>
              <a:buChar char="•"/>
            </a:pPr>
            <a:r>
              <a:rPr lang="en-US" dirty="0"/>
              <a:t>Demographics </a:t>
            </a:r>
          </a:p>
          <a:p>
            <a:pPr lvl="1" algn="l">
              <a:buFont typeface="Arial" panose="020B0604020202020204" pitchFamily="34" charset="0"/>
              <a:buChar char="•"/>
            </a:pPr>
            <a:r>
              <a:rPr lang="en-US" dirty="0"/>
              <a:t>(Age, Gender, City)</a:t>
            </a:r>
          </a:p>
          <a:p>
            <a:pPr algn="l">
              <a:buFont typeface="Arial" panose="020B0604020202020204" pitchFamily="34" charset="0"/>
              <a:buChar char="•"/>
            </a:pPr>
            <a:r>
              <a:rPr lang="en-US" dirty="0"/>
              <a:t>Academics </a:t>
            </a:r>
          </a:p>
          <a:p>
            <a:pPr lvl="1" algn="l">
              <a:buFont typeface="Arial" panose="020B0604020202020204" pitchFamily="34" charset="0"/>
              <a:buChar char="•"/>
            </a:pPr>
            <a:r>
              <a:rPr lang="en-US" dirty="0"/>
              <a:t>(CGPA, Work Pressure, Study Satisfaction)</a:t>
            </a:r>
          </a:p>
          <a:p>
            <a:pPr algn="l">
              <a:buFont typeface="Arial" panose="020B0604020202020204" pitchFamily="34" charset="0"/>
              <a:buChar char="•"/>
            </a:pPr>
            <a:r>
              <a:rPr lang="en-US" dirty="0"/>
              <a:t>Lifestyle </a:t>
            </a:r>
          </a:p>
          <a:p>
            <a:pPr lvl="1" algn="l">
              <a:buFont typeface="Arial" panose="020B0604020202020204" pitchFamily="34" charset="0"/>
              <a:buChar char="•"/>
            </a:pPr>
            <a:r>
              <a:rPr lang="en-US" dirty="0"/>
              <a:t>(Sleep Duration, Dietary Habits, Work/Study Hours)</a:t>
            </a:r>
          </a:p>
          <a:p>
            <a:pPr algn="l">
              <a:buFont typeface="Arial" panose="020B0604020202020204" pitchFamily="34" charset="0"/>
              <a:buChar char="•"/>
            </a:pPr>
            <a:r>
              <a:rPr lang="en-US" dirty="0"/>
              <a:t>Psychological </a:t>
            </a:r>
          </a:p>
          <a:p>
            <a:pPr lvl="1" algn="l">
              <a:buFont typeface="Arial" panose="020B0604020202020204" pitchFamily="34" charset="0"/>
              <a:buChar char="•"/>
            </a:pPr>
            <a:r>
              <a:rPr lang="en-US" dirty="0"/>
              <a:t>(Suicidal Thoughts, Financial Stress, Family History of Mental Health)</a:t>
            </a:r>
          </a:p>
          <a:p>
            <a:pPr marL="0" lvl="0" indent="0" algn="l" rtl="0">
              <a:spcBef>
                <a:spcPts val="0"/>
              </a:spcBef>
              <a:spcAft>
                <a:spcPts val="0"/>
              </a:spcAft>
              <a:buNone/>
            </a:pPr>
            <a:endParaRPr dirty="0"/>
          </a:p>
        </p:txBody>
      </p:sp>
      <p:sp>
        <p:nvSpPr>
          <p:cNvPr id="363" name="Google Shape;363;p33"/>
          <p:cNvSpPr txBox="1">
            <a:spLocks noGrp="1"/>
          </p:cNvSpPr>
          <p:nvPr>
            <p:ph type="subTitle" idx="2"/>
          </p:nvPr>
        </p:nvSpPr>
        <p:spPr>
          <a:xfrm>
            <a:off x="255242" y="2726551"/>
            <a:ext cx="2906931" cy="1791660"/>
          </a:xfrm>
          <a:prstGeom prst="rect">
            <a:avLst/>
          </a:prstGeom>
        </p:spPr>
        <p:txBody>
          <a:bodyPr spcFirstLastPara="1" wrap="square" lIns="91425" tIns="91425" rIns="91425" bIns="91425" anchor="t" anchorCtr="0">
            <a:noAutofit/>
          </a:bodyPr>
          <a:lstStyle/>
          <a:p>
            <a:pPr algn="l">
              <a:buFont typeface="Arial" panose="020B0604020202020204" pitchFamily="34" charset="0"/>
              <a:buChar char="•"/>
            </a:pPr>
            <a:r>
              <a:rPr lang="en-US" dirty="0"/>
              <a:t>27,901 university student records</a:t>
            </a:r>
          </a:p>
          <a:p>
            <a:pPr algn="l">
              <a:buFont typeface="Arial" panose="020B0604020202020204" pitchFamily="34" charset="0"/>
              <a:buChar char="•"/>
            </a:pPr>
            <a:r>
              <a:rPr lang="en-US" dirty="0"/>
              <a:t>Outcome Variable: Depression (1 = Depressed, 0 = Not Depressed)</a:t>
            </a:r>
          </a:p>
          <a:p>
            <a:pPr algn="l">
              <a:buFont typeface="Arial" panose="020B0604020202020204" pitchFamily="34" charset="0"/>
              <a:buChar char="•"/>
            </a:pPr>
            <a:r>
              <a:rPr lang="en-US" sz="1200" dirty="0"/>
              <a:t>https://</a:t>
            </a:r>
            <a:r>
              <a:rPr lang="en-US" sz="1200" dirty="0" err="1"/>
              <a:t>www.kaggle.com</a:t>
            </a:r>
            <a:r>
              <a:rPr lang="en-US" sz="1200" dirty="0"/>
              <a:t>/datasets/adilshamim8/student-depression-dataset</a:t>
            </a:r>
          </a:p>
          <a:p>
            <a:pPr algn="l">
              <a:buFont typeface="Arial" panose="020B0604020202020204" pitchFamily="34" charset="0"/>
              <a:buChar char="•"/>
            </a:pPr>
            <a:endParaRPr lang="en-US" dirty="0"/>
          </a:p>
          <a:p>
            <a:pPr marL="0" lvl="0" indent="0" algn="ctr" rtl="0">
              <a:spcBef>
                <a:spcPts val="0"/>
              </a:spcBef>
              <a:spcAft>
                <a:spcPts val="0"/>
              </a:spcAft>
              <a:buNone/>
            </a:pPr>
            <a:endParaRPr dirty="0"/>
          </a:p>
        </p:txBody>
      </p:sp>
      <p:sp>
        <p:nvSpPr>
          <p:cNvPr id="364" name="Google Shape;364;p33"/>
          <p:cNvSpPr txBox="1">
            <a:spLocks noGrp="1"/>
          </p:cNvSpPr>
          <p:nvPr>
            <p:ph type="subTitle" idx="3"/>
          </p:nvPr>
        </p:nvSpPr>
        <p:spPr>
          <a:xfrm>
            <a:off x="204139" y="2227956"/>
            <a:ext cx="2735100" cy="558900"/>
          </a:xfrm>
          <a:prstGeom prst="rect">
            <a:avLst/>
          </a:prstGeom>
        </p:spPr>
        <p:txBody>
          <a:bodyPr spcFirstLastPara="1" wrap="square" lIns="91425" tIns="91425" rIns="91425" bIns="91425" anchor="b" anchorCtr="0">
            <a:noAutofit/>
          </a:bodyPr>
          <a:lstStyle/>
          <a:p>
            <a:pPr marL="0" indent="0"/>
            <a:r>
              <a:rPr lang="en-US" dirty="0"/>
              <a:t>Source: Kaggle </a:t>
            </a:r>
            <a:endParaRPr dirty="0"/>
          </a:p>
        </p:txBody>
      </p:sp>
      <p:grpSp>
        <p:nvGrpSpPr>
          <p:cNvPr id="365" name="Google Shape;365;p33"/>
          <p:cNvGrpSpPr/>
          <p:nvPr/>
        </p:nvGrpSpPr>
        <p:grpSpPr>
          <a:xfrm>
            <a:off x="4671201" y="1649105"/>
            <a:ext cx="503845" cy="485591"/>
            <a:chOff x="6797165" y="3038564"/>
            <a:chExt cx="441891" cy="425882"/>
          </a:xfrm>
        </p:grpSpPr>
        <p:sp>
          <p:nvSpPr>
            <p:cNvPr id="366" name="Google Shape;366;p33"/>
            <p:cNvSpPr/>
            <p:nvPr/>
          </p:nvSpPr>
          <p:spPr>
            <a:xfrm>
              <a:off x="6797165" y="3038564"/>
              <a:ext cx="208753" cy="425882"/>
            </a:xfrm>
            <a:custGeom>
              <a:avLst/>
              <a:gdLst/>
              <a:ahLst/>
              <a:cxnLst/>
              <a:rect l="l" t="t" r="r" b="b"/>
              <a:pathLst>
                <a:path w="5907" h="12051" extrusionOk="0">
                  <a:moveTo>
                    <a:pt x="3049" y="4501"/>
                  </a:moveTo>
                  <a:cubicBezTo>
                    <a:pt x="3930" y="4501"/>
                    <a:pt x="4645" y="5216"/>
                    <a:pt x="4645" y="6073"/>
                  </a:cubicBezTo>
                  <a:cubicBezTo>
                    <a:pt x="4645" y="6883"/>
                    <a:pt x="3930" y="7597"/>
                    <a:pt x="3049" y="7597"/>
                  </a:cubicBezTo>
                  <a:cubicBezTo>
                    <a:pt x="2835" y="7597"/>
                    <a:pt x="2692" y="7407"/>
                    <a:pt x="2692" y="7240"/>
                  </a:cubicBezTo>
                  <a:cubicBezTo>
                    <a:pt x="2692" y="7026"/>
                    <a:pt x="2859" y="6883"/>
                    <a:pt x="3049" y="6883"/>
                  </a:cubicBezTo>
                  <a:cubicBezTo>
                    <a:pt x="3525" y="6883"/>
                    <a:pt x="3906" y="6502"/>
                    <a:pt x="3906" y="6049"/>
                  </a:cubicBezTo>
                  <a:cubicBezTo>
                    <a:pt x="3906" y="5597"/>
                    <a:pt x="3525" y="5216"/>
                    <a:pt x="3049" y="5216"/>
                  </a:cubicBezTo>
                  <a:cubicBezTo>
                    <a:pt x="2835" y="5216"/>
                    <a:pt x="2692" y="5025"/>
                    <a:pt x="2692" y="4859"/>
                  </a:cubicBezTo>
                  <a:cubicBezTo>
                    <a:pt x="2692" y="4644"/>
                    <a:pt x="2859" y="4501"/>
                    <a:pt x="3049" y="4501"/>
                  </a:cubicBezTo>
                  <a:close/>
                  <a:moveTo>
                    <a:pt x="4669" y="0"/>
                  </a:moveTo>
                  <a:cubicBezTo>
                    <a:pt x="3645" y="0"/>
                    <a:pt x="2811" y="810"/>
                    <a:pt x="2740" y="1787"/>
                  </a:cubicBezTo>
                  <a:cubicBezTo>
                    <a:pt x="2930" y="2334"/>
                    <a:pt x="3430" y="2715"/>
                    <a:pt x="4026" y="2715"/>
                  </a:cubicBezTo>
                  <a:cubicBezTo>
                    <a:pt x="4192" y="2715"/>
                    <a:pt x="4383" y="2858"/>
                    <a:pt x="4383" y="3049"/>
                  </a:cubicBezTo>
                  <a:cubicBezTo>
                    <a:pt x="4407" y="3287"/>
                    <a:pt x="4240" y="3454"/>
                    <a:pt x="4026" y="3454"/>
                  </a:cubicBezTo>
                  <a:cubicBezTo>
                    <a:pt x="3121" y="3454"/>
                    <a:pt x="2311" y="2882"/>
                    <a:pt x="2049" y="2096"/>
                  </a:cubicBezTo>
                  <a:cubicBezTo>
                    <a:pt x="1525" y="2453"/>
                    <a:pt x="1168" y="3001"/>
                    <a:pt x="1168" y="3692"/>
                  </a:cubicBezTo>
                  <a:cubicBezTo>
                    <a:pt x="1168" y="3930"/>
                    <a:pt x="1215" y="4168"/>
                    <a:pt x="1311" y="4406"/>
                  </a:cubicBezTo>
                  <a:cubicBezTo>
                    <a:pt x="572" y="4668"/>
                    <a:pt x="1" y="5383"/>
                    <a:pt x="1" y="6216"/>
                  </a:cubicBezTo>
                  <a:cubicBezTo>
                    <a:pt x="1" y="7002"/>
                    <a:pt x="477" y="7693"/>
                    <a:pt x="1192" y="7978"/>
                  </a:cubicBezTo>
                  <a:cubicBezTo>
                    <a:pt x="1096" y="8216"/>
                    <a:pt x="1049" y="8478"/>
                    <a:pt x="1049" y="8764"/>
                  </a:cubicBezTo>
                  <a:cubicBezTo>
                    <a:pt x="1049" y="9264"/>
                    <a:pt x="1263" y="9741"/>
                    <a:pt x="1644" y="10122"/>
                  </a:cubicBezTo>
                  <a:cubicBezTo>
                    <a:pt x="1763" y="10241"/>
                    <a:pt x="1882" y="10336"/>
                    <a:pt x="2001" y="10384"/>
                  </a:cubicBezTo>
                  <a:cubicBezTo>
                    <a:pt x="2144" y="9312"/>
                    <a:pt x="3073" y="8478"/>
                    <a:pt x="4192" y="8455"/>
                  </a:cubicBezTo>
                  <a:cubicBezTo>
                    <a:pt x="4383" y="8455"/>
                    <a:pt x="4549" y="8597"/>
                    <a:pt x="4573" y="8788"/>
                  </a:cubicBezTo>
                  <a:cubicBezTo>
                    <a:pt x="4621" y="9002"/>
                    <a:pt x="4430" y="9193"/>
                    <a:pt x="4216" y="9193"/>
                  </a:cubicBezTo>
                  <a:cubicBezTo>
                    <a:pt x="3430" y="9193"/>
                    <a:pt x="2740" y="9860"/>
                    <a:pt x="2740" y="10669"/>
                  </a:cubicBezTo>
                  <a:cubicBezTo>
                    <a:pt x="2859" y="11003"/>
                    <a:pt x="3073" y="11312"/>
                    <a:pt x="3335" y="11574"/>
                  </a:cubicBezTo>
                  <a:cubicBezTo>
                    <a:pt x="3692" y="11884"/>
                    <a:pt x="4168" y="12051"/>
                    <a:pt x="4645" y="12051"/>
                  </a:cubicBezTo>
                  <a:cubicBezTo>
                    <a:pt x="5121" y="12051"/>
                    <a:pt x="5573" y="11884"/>
                    <a:pt x="5883" y="11622"/>
                  </a:cubicBezTo>
                  <a:lnTo>
                    <a:pt x="5907" y="429"/>
                  </a:lnTo>
                  <a:cubicBezTo>
                    <a:pt x="5573" y="143"/>
                    <a:pt x="5145" y="0"/>
                    <a:pt x="46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33"/>
            <p:cNvSpPr/>
            <p:nvPr/>
          </p:nvSpPr>
          <p:spPr>
            <a:xfrm>
              <a:off x="7031152" y="3038564"/>
              <a:ext cx="207905" cy="425034"/>
            </a:xfrm>
            <a:custGeom>
              <a:avLst/>
              <a:gdLst/>
              <a:ahLst/>
              <a:cxnLst/>
              <a:rect l="l" t="t" r="r" b="b"/>
              <a:pathLst>
                <a:path w="5883" h="12027" extrusionOk="0">
                  <a:moveTo>
                    <a:pt x="2882" y="4406"/>
                  </a:moveTo>
                  <a:cubicBezTo>
                    <a:pt x="3096" y="4406"/>
                    <a:pt x="3239" y="4597"/>
                    <a:pt x="3239" y="4763"/>
                  </a:cubicBezTo>
                  <a:cubicBezTo>
                    <a:pt x="3239" y="4978"/>
                    <a:pt x="3049" y="5121"/>
                    <a:pt x="2882" y="5121"/>
                  </a:cubicBezTo>
                  <a:cubicBezTo>
                    <a:pt x="2406" y="5121"/>
                    <a:pt x="2025" y="5502"/>
                    <a:pt x="2025" y="5954"/>
                  </a:cubicBezTo>
                  <a:cubicBezTo>
                    <a:pt x="2025" y="6454"/>
                    <a:pt x="2406" y="6859"/>
                    <a:pt x="2882" y="6859"/>
                  </a:cubicBezTo>
                  <a:cubicBezTo>
                    <a:pt x="3096" y="6859"/>
                    <a:pt x="3239" y="7026"/>
                    <a:pt x="3239" y="7216"/>
                  </a:cubicBezTo>
                  <a:cubicBezTo>
                    <a:pt x="3239" y="7407"/>
                    <a:pt x="3049" y="7573"/>
                    <a:pt x="2882" y="7573"/>
                  </a:cubicBezTo>
                  <a:cubicBezTo>
                    <a:pt x="1977" y="7573"/>
                    <a:pt x="1262" y="6859"/>
                    <a:pt x="1262" y="5978"/>
                  </a:cubicBezTo>
                  <a:cubicBezTo>
                    <a:pt x="1262" y="5121"/>
                    <a:pt x="1977" y="4406"/>
                    <a:pt x="2882" y="4406"/>
                  </a:cubicBezTo>
                  <a:close/>
                  <a:moveTo>
                    <a:pt x="1215" y="0"/>
                  </a:moveTo>
                  <a:cubicBezTo>
                    <a:pt x="762" y="0"/>
                    <a:pt x="358" y="143"/>
                    <a:pt x="0" y="429"/>
                  </a:cubicBezTo>
                  <a:lnTo>
                    <a:pt x="0" y="11574"/>
                  </a:lnTo>
                  <a:cubicBezTo>
                    <a:pt x="358" y="11860"/>
                    <a:pt x="762" y="12027"/>
                    <a:pt x="1239" y="12027"/>
                  </a:cubicBezTo>
                  <a:cubicBezTo>
                    <a:pt x="1715" y="12027"/>
                    <a:pt x="2191" y="11860"/>
                    <a:pt x="2548" y="11550"/>
                  </a:cubicBezTo>
                  <a:cubicBezTo>
                    <a:pt x="2858" y="11312"/>
                    <a:pt x="3025" y="10979"/>
                    <a:pt x="3144" y="10622"/>
                  </a:cubicBezTo>
                  <a:cubicBezTo>
                    <a:pt x="3144" y="9812"/>
                    <a:pt x="2453" y="9193"/>
                    <a:pt x="1667" y="9169"/>
                  </a:cubicBezTo>
                  <a:cubicBezTo>
                    <a:pt x="1477" y="9169"/>
                    <a:pt x="1310" y="9026"/>
                    <a:pt x="1262" y="8836"/>
                  </a:cubicBezTo>
                  <a:cubicBezTo>
                    <a:pt x="1239" y="8597"/>
                    <a:pt x="1429" y="8431"/>
                    <a:pt x="1620" y="8431"/>
                  </a:cubicBezTo>
                  <a:cubicBezTo>
                    <a:pt x="2763" y="8431"/>
                    <a:pt x="3715" y="9264"/>
                    <a:pt x="3834" y="10360"/>
                  </a:cubicBezTo>
                  <a:cubicBezTo>
                    <a:pt x="3954" y="10264"/>
                    <a:pt x="4096" y="10169"/>
                    <a:pt x="4192" y="10098"/>
                  </a:cubicBezTo>
                  <a:cubicBezTo>
                    <a:pt x="4573" y="9741"/>
                    <a:pt x="4787" y="9240"/>
                    <a:pt x="4787" y="8717"/>
                  </a:cubicBezTo>
                  <a:cubicBezTo>
                    <a:pt x="4787" y="8455"/>
                    <a:pt x="4716" y="8193"/>
                    <a:pt x="4644" y="7954"/>
                  </a:cubicBezTo>
                  <a:cubicBezTo>
                    <a:pt x="5406" y="7693"/>
                    <a:pt x="5882" y="7002"/>
                    <a:pt x="5882" y="6192"/>
                  </a:cubicBezTo>
                  <a:cubicBezTo>
                    <a:pt x="5882" y="5359"/>
                    <a:pt x="5359" y="4644"/>
                    <a:pt x="4573" y="4382"/>
                  </a:cubicBezTo>
                  <a:cubicBezTo>
                    <a:pt x="4668" y="4144"/>
                    <a:pt x="4716" y="3906"/>
                    <a:pt x="4716" y="3668"/>
                  </a:cubicBezTo>
                  <a:cubicBezTo>
                    <a:pt x="4716" y="2977"/>
                    <a:pt x="4358" y="2382"/>
                    <a:pt x="3834" y="2049"/>
                  </a:cubicBezTo>
                  <a:cubicBezTo>
                    <a:pt x="3525" y="2858"/>
                    <a:pt x="2763" y="3454"/>
                    <a:pt x="1858" y="3454"/>
                  </a:cubicBezTo>
                  <a:cubicBezTo>
                    <a:pt x="1691" y="3454"/>
                    <a:pt x="1501" y="3311"/>
                    <a:pt x="1477" y="3120"/>
                  </a:cubicBezTo>
                  <a:cubicBezTo>
                    <a:pt x="1453" y="2930"/>
                    <a:pt x="1620" y="2715"/>
                    <a:pt x="1834" y="2715"/>
                  </a:cubicBezTo>
                  <a:cubicBezTo>
                    <a:pt x="2429" y="2715"/>
                    <a:pt x="2977" y="2334"/>
                    <a:pt x="3144" y="1787"/>
                  </a:cubicBezTo>
                  <a:cubicBezTo>
                    <a:pt x="3096" y="786"/>
                    <a:pt x="2215" y="0"/>
                    <a:pt x="12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8" name="Google Shape;368;p33"/>
          <p:cNvSpPr/>
          <p:nvPr/>
        </p:nvSpPr>
        <p:spPr>
          <a:xfrm>
            <a:off x="720000" y="1672689"/>
            <a:ext cx="417620" cy="485563"/>
          </a:xfrm>
          <a:custGeom>
            <a:avLst/>
            <a:gdLst/>
            <a:ahLst/>
            <a:cxnLst/>
            <a:rect l="l" t="t" r="r" b="b"/>
            <a:pathLst>
              <a:path w="11027" h="12821" extrusionOk="0">
                <a:moveTo>
                  <a:pt x="4978" y="0"/>
                </a:moveTo>
                <a:cubicBezTo>
                  <a:pt x="4281" y="0"/>
                  <a:pt x="3596" y="150"/>
                  <a:pt x="2953" y="454"/>
                </a:cubicBezTo>
                <a:cubicBezTo>
                  <a:pt x="3142" y="430"/>
                  <a:pt x="3334" y="416"/>
                  <a:pt x="3527" y="416"/>
                </a:cubicBezTo>
                <a:cubicBezTo>
                  <a:pt x="3893" y="416"/>
                  <a:pt x="4262" y="464"/>
                  <a:pt x="4620" y="573"/>
                </a:cubicBezTo>
                <a:cubicBezTo>
                  <a:pt x="5216" y="740"/>
                  <a:pt x="5811" y="1050"/>
                  <a:pt x="6287" y="1478"/>
                </a:cubicBezTo>
                <a:cubicBezTo>
                  <a:pt x="6954" y="2121"/>
                  <a:pt x="7383" y="2955"/>
                  <a:pt x="7430" y="3860"/>
                </a:cubicBezTo>
                <a:cubicBezTo>
                  <a:pt x="7502" y="4788"/>
                  <a:pt x="7216" y="5693"/>
                  <a:pt x="6573" y="6360"/>
                </a:cubicBezTo>
                <a:cubicBezTo>
                  <a:pt x="6073" y="6932"/>
                  <a:pt x="5382" y="7289"/>
                  <a:pt x="4620" y="7313"/>
                </a:cubicBezTo>
                <a:cubicBezTo>
                  <a:pt x="4537" y="7321"/>
                  <a:pt x="4455" y="7324"/>
                  <a:pt x="4373" y="7324"/>
                </a:cubicBezTo>
                <a:cubicBezTo>
                  <a:pt x="3700" y="7324"/>
                  <a:pt x="3058" y="7068"/>
                  <a:pt x="2548" y="6622"/>
                </a:cubicBezTo>
                <a:cubicBezTo>
                  <a:pt x="1572" y="5741"/>
                  <a:pt x="1524" y="4264"/>
                  <a:pt x="2358" y="3288"/>
                </a:cubicBezTo>
                <a:cubicBezTo>
                  <a:pt x="2715" y="2883"/>
                  <a:pt x="3191" y="2645"/>
                  <a:pt x="3692" y="2621"/>
                </a:cubicBezTo>
                <a:cubicBezTo>
                  <a:pt x="3747" y="2617"/>
                  <a:pt x="3801" y="2615"/>
                  <a:pt x="3855" y="2615"/>
                </a:cubicBezTo>
                <a:cubicBezTo>
                  <a:pt x="4120" y="2615"/>
                  <a:pt x="4358" y="2665"/>
                  <a:pt x="4597" y="2764"/>
                </a:cubicBezTo>
                <a:cubicBezTo>
                  <a:pt x="4763" y="2859"/>
                  <a:pt x="4930" y="2955"/>
                  <a:pt x="5097" y="3098"/>
                </a:cubicBezTo>
                <a:cubicBezTo>
                  <a:pt x="5430" y="3407"/>
                  <a:pt x="5621" y="3788"/>
                  <a:pt x="5621" y="4241"/>
                </a:cubicBezTo>
                <a:cubicBezTo>
                  <a:pt x="5644" y="4669"/>
                  <a:pt x="5501" y="5098"/>
                  <a:pt x="5216" y="5431"/>
                </a:cubicBezTo>
                <a:cubicBezTo>
                  <a:pt x="4978" y="5693"/>
                  <a:pt x="4620" y="5860"/>
                  <a:pt x="4263" y="5908"/>
                </a:cubicBezTo>
                <a:cubicBezTo>
                  <a:pt x="4239" y="5909"/>
                  <a:pt x="4215" y="5909"/>
                  <a:pt x="4191" y="5909"/>
                </a:cubicBezTo>
                <a:cubicBezTo>
                  <a:pt x="3742" y="5909"/>
                  <a:pt x="3319" y="5697"/>
                  <a:pt x="3025" y="5312"/>
                </a:cubicBezTo>
                <a:cubicBezTo>
                  <a:pt x="3025" y="5312"/>
                  <a:pt x="3001" y="5265"/>
                  <a:pt x="3001" y="5241"/>
                </a:cubicBezTo>
                <a:cubicBezTo>
                  <a:pt x="2739" y="4717"/>
                  <a:pt x="2858" y="4122"/>
                  <a:pt x="3263" y="3764"/>
                </a:cubicBezTo>
                <a:cubicBezTo>
                  <a:pt x="3311" y="3717"/>
                  <a:pt x="3334" y="3717"/>
                  <a:pt x="3358" y="3717"/>
                </a:cubicBezTo>
                <a:cubicBezTo>
                  <a:pt x="3368" y="3716"/>
                  <a:pt x="3378" y="3716"/>
                  <a:pt x="3388" y="3716"/>
                </a:cubicBezTo>
                <a:cubicBezTo>
                  <a:pt x="3862" y="3716"/>
                  <a:pt x="3947" y="4268"/>
                  <a:pt x="3620" y="4431"/>
                </a:cubicBezTo>
                <a:cubicBezTo>
                  <a:pt x="3572" y="4479"/>
                  <a:pt x="3549" y="4526"/>
                  <a:pt x="3572" y="4598"/>
                </a:cubicBezTo>
                <a:cubicBezTo>
                  <a:pt x="3662" y="4935"/>
                  <a:pt x="3922" y="5124"/>
                  <a:pt x="4211" y="5124"/>
                </a:cubicBezTo>
                <a:cubicBezTo>
                  <a:pt x="4229" y="5124"/>
                  <a:pt x="4246" y="5123"/>
                  <a:pt x="4263" y="5122"/>
                </a:cubicBezTo>
                <a:cubicBezTo>
                  <a:pt x="4430" y="5122"/>
                  <a:pt x="4573" y="5027"/>
                  <a:pt x="4692" y="4907"/>
                </a:cubicBezTo>
                <a:cubicBezTo>
                  <a:pt x="5025" y="4550"/>
                  <a:pt x="5001" y="4003"/>
                  <a:pt x="4620" y="3669"/>
                </a:cubicBezTo>
                <a:cubicBezTo>
                  <a:pt x="4402" y="3473"/>
                  <a:pt x="4124" y="3357"/>
                  <a:pt x="3823" y="3357"/>
                </a:cubicBezTo>
                <a:cubicBezTo>
                  <a:pt x="3795" y="3357"/>
                  <a:pt x="3767" y="3358"/>
                  <a:pt x="3739" y="3360"/>
                </a:cubicBezTo>
                <a:cubicBezTo>
                  <a:pt x="3430" y="3407"/>
                  <a:pt x="3120" y="3526"/>
                  <a:pt x="2906" y="3788"/>
                </a:cubicBezTo>
                <a:cubicBezTo>
                  <a:pt x="2310" y="4431"/>
                  <a:pt x="2382" y="5455"/>
                  <a:pt x="3072" y="6051"/>
                </a:cubicBezTo>
                <a:cubicBezTo>
                  <a:pt x="3436" y="6393"/>
                  <a:pt x="3916" y="6582"/>
                  <a:pt x="4407" y="6582"/>
                </a:cubicBezTo>
                <a:cubicBezTo>
                  <a:pt x="4462" y="6582"/>
                  <a:pt x="4517" y="6579"/>
                  <a:pt x="4573" y="6574"/>
                </a:cubicBezTo>
                <a:cubicBezTo>
                  <a:pt x="5144" y="6551"/>
                  <a:pt x="5644" y="6313"/>
                  <a:pt x="6002" y="5860"/>
                </a:cubicBezTo>
                <a:cubicBezTo>
                  <a:pt x="6478" y="5336"/>
                  <a:pt x="6716" y="4622"/>
                  <a:pt x="6692" y="3907"/>
                </a:cubicBezTo>
                <a:cubicBezTo>
                  <a:pt x="6668" y="3193"/>
                  <a:pt x="6335" y="2502"/>
                  <a:pt x="5811" y="2026"/>
                </a:cubicBezTo>
                <a:cubicBezTo>
                  <a:pt x="5454" y="1693"/>
                  <a:pt x="5049" y="1502"/>
                  <a:pt x="4620" y="1335"/>
                </a:cubicBezTo>
                <a:cubicBezTo>
                  <a:pt x="4265" y="1217"/>
                  <a:pt x="3894" y="1158"/>
                  <a:pt x="3521" y="1158"/>
                </a:cubicBezTo>
                <a:cubicBezTo>
                  <a:pt x="2546" y="1158"/>
                  <a:pt x="1564" y="1560"/>
                  <a:pt x="858" y="2336"/>
                </a:cubicBezTo>
                <a:cubicBezTo>
                  <a:pt x="619" y="2597"/>
                  <a:pt x="405" y="2931"/>
                  <a:pt x="286" y="3288"/>
                </a:cubicBezTo>
                <a:cubicBezTo>
                  <a:pt x="96" y="3812"/>
                  <a:pt x="0" y="4407"/>
                  <a:pt x="0" y="5003"/>
                </a:cubicBezTo>
                <a:cubicBezTo>
                  <a:pt x="0" y="5717"/>
                  <a:pt x="143" y="6408"/>
                  <a:pt x="453" y="7051"/>
                </a:cubicBezTo>
                <a:cubicBezTo>
                  <a:pt x="715" y="7622"/>
                  <a:pt x="1048" y="8122"/>
                  <a:pt x="1477" y="8575"/>
                </a:cubicBezTo>
                <a:lnTo>
                  <a:pt x="1477" y="11433"/>
                </a:lnTo>
                <a:cubicBezTo>
                  <a:pt x="1477" y="11623"/>
                  <a:pt x="1596" y="11766"/>
                  <a:pt x="1786" y="11790"/>
                </a:cubicBezTo>
                <a:lnTo>
                  <a:pt x="7026" y="12814"/>
                </a:lnTo>
                <a:cubicBezTo>
                  <a:pt x="7046" y="12818"/>
                  <a:pt x="7067" y="12821"/>
                  <a:pt x="7087" y="12821"/>
                </a:cubicBezTo>
                <a:cubicBezTo>
                  <a:pt x="7283" y="12821"/>
                  <a:pt x="7478" y="12625"/>
                  <a:pt x="7478" y="12409"/>
                </a:cubicBezTo>
                <a:lnTo>
                  <a:pt x="7478" y="11504"/>
                </a:lnTo>
                <a:lnTo>
                  <a:pt x="8550" y="11504"/>
                </a:lnTo>
                <a:cubicBezTo>
                  <a:pt x="9050" y="11504"/>
                  <a:pt x="9502" y="11147"/>
                  <a:pt x="9550" y="10623"/>
                </a:cubicBezTo>
                <a:lnTo>
                  <a:pt x="9860" y="8837"/>
                </a:lnTo>
                <a:lnTo>
                  <a:pt x="10002" y="8837"/>
                </a:lnTo>
                <a:cubicBezTo>
                  <a:pt x="10336" y="8837"/>
                  <a:pt x="10622" y="8670"/>
                  <a:pt x="10812" y="8408"/>
                </a:cubicBezTo>
                <a:cubicBezTo>
                  <a:pt x="11026" y="8099"/>
                  <a:pt x="11026" y="7741"/>
                  <a:pt x="10860" y="7456"/>
                </a:cubicBezTo>
                <a:lnTo>
                  <a:pt x="9955" y="5812"/>
                </a:lnTo>
                <a:cubicBezTo>
                  <a:pt x="10121" y="4741"/>
                  <a:pt x="9955" y="3645"/>
                  <a:pt x="9431" y="2597"/>
                </a:cubicBezTo>
                <a:cubicBezTo>
                  <a:pt x="9002" y="1693"/>
                  <a:pt x="8240" y="954"/>
                  <a:pt x="7311" y="549"/>
                </a:cubicBezTo>
                <a:cubicBezTo>
                  <a:pt x="6546" y="186"/>
                  <a:pt x="5754" y="0"/>
                  <a:pt x="49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59">
          <a:extLst>
            <a:ext uri="{FF2B5EF4-FFF2-40B4-BE49-F238E27FC236}">
              <a16:creationId xmlns:a16="http://schemas.microsoft.com/office/drawing/2014/main" id="{E3665BB2-2ABA-5139-9E9F-BC7269D38F6C}"/>
            </a:ext>
          </a:extLst>
        </p:cNvPr>
        <p:cNvGrpSpPr/>
        <p:nvPr/>
      </p:nvGrpSpPr>
      <p:grpSpPr>
        <a:xfrm>
          <a:off x="0" y="0"/>
          <a:ext cx="0" cy="0"/>
          <a:chOff x="0" y="0"/>
          <a:chExt cx="0" cy="0"/>
        </a:xfrm>
      </p:grpSpPr>
      <p:sp>
        <p:nvSpPr>
          <p:cNvPr id="360" name="Google Shape;360;p33">
            <a:extLst>
              <a:ext uri="{FF2B5EF4-FFF2-40B4-BE49-F238E27FC236}">
                <a16:creationId xmlns:a16="http://schemas.microsoft.com/office/drawing/2014/main" id="{5AC18067-2E8A-0A9F-A5EA-7A20C6DE7506}"/>
              </a:ext>
            </a:extLst>
          </p:cNvPr>
          <p:cNvSpPr txBox="1">
            <a:spLocks noGrp="1"/>
          </p:cNvSpPr>
          <p:nvPr>
            <p:ph type="subTitle" idx="4"/>
          </p:nvPr>
        </p:nvSpPr>
        <p:spPr>
          <a:xfrm>
            <a:off x="8670372" y="5707406"/>
            <a:ext cx="2735100" cy="558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endParaRPr dirty="0"/>
          </a:p>
        </p:txBody>
      </p:sp>
      <p:sp>
        <p:nvSpPr>
          <p:cNvPr id="361" name="Google Shape;361;p33">
            <a:extLst>
              <a:ext uri="{FF2B5EF4-FFF2-40B4-BE49-F238E27FC236}">
                <a16:creationId xmlns:a16="http://schemas.microsoft.com/office/drawing/2014/main" id="{E0345DF8-E46F-2123-7F29-6E5A01EF793E}"/>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Dataset Overview</a:t>
            </a:r>
            <a:endParaRPr dirty="0"/>
          </a:p>
        </p:txBody>
      </p:sp>
      <p:sp>
        <p:nvSpPr>
          <p:cNvPr id="362" name="Google Shape;362;p33">
            <a:extLst>
              <a:ext uri="{FF2B5EF4-FFF2-40B4-BE49-F238E27FC236}">
                <a16:creationId xmlns:a16="http://schemas.microsoft.com/office/drawing/2014/main" id="{235C7EFD-B6D3-7CAF-DD8F-1A7314BBD44F}"/>
              </a:ext>
            </a:extLst>
          </p:cNvPr>
          <p:cNvSpPr txBox="1">
            <a:spLocks noGrp="1"/>
          </p:cNvSpPr>
          <p:nvPr>
            <p:ph type="subTitle" idx="1"/>
          </p:nvPr>
        </p:nvSpPr>
        <p:spPr>
          <a:xfrm>
            <a:off x="6707100" y="5514574"/>
            <a:ext cx="3180969" cy="229368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63" name="Google Shape;363;p33">
            <a:extLst>
              <a:ext uri="{FF2B5EF4-FFF2-40B4-BE49-F238E27FC236}">
                <a16:creationId xmlns:a16="http://schemas.microsoft.com/office/drawing/2014/main" id="{C67BCA03-B8F1-0599-48CE-6AD17674F7E2}"/>
              </a:ext>
            </a:extLst>
          </p:cNvPr>
          <p:cNvSpPr txBox="1">
            <a:spLocks noGrp="1"/>
          </p:cNvSpPr>
          <p:nvPr>
            <p:ph type="subTitle" idx="2"/>
          </p:nvPr>
        </p:nvSpPr>
        <p:spPr>
          <a:xfrm>
            <a:off x="1485774" y="2726552"/>
            <a:ext cx="2906931" cy="1791660"/>
          </a:xfrm>
          <a:prstGeom prst="rect">
            <a:avLst/>
          </a:prstGeom>
        </p:spPr>
        <p:txBody>
          <a:bodyPr spcFirstLastPara="1" wrap="square" lIns="91425" tIns="91425" rIns="91425" bIns="91425" anchor="t" anchorCtr="0">
            <a:noAutofit/>
          </a:bodyPr>
          <a:lstStyle/>
          <a:p>
            <a:pPr marL="152400" indent="0" algn="l"/>
            <a:endParaRPr lang="en-US" dirty="0"/>
          </a:p>
          <a:p>
            <a:pPr marL="0" lvl="0" indent="0" algn="ctr" rtl="0">
              <a:spcBef>
                <a:spcPts val="0"/>
              </a:spcBef>
              <a:spcAft>
                <a:spcPts val="0"/>
              </a:spcAft>
              <a:buNone/>
            </a:pPr>
            <a:endParaRPr dirty="0"/>
          </a:p>
        </p:txBody>
      </p:sp>
      <p:sp>
        <p:nvSpPr>
          <p:cNvPr id="364" name="Google Shape;364;p33">
            <a:extLst>
              <a:ext uri="{FF2B5EF4-FFF2-40B4-BE49-F238E27FC236}">
                <a16:creationId xmlns:a16="http://schemas.microsoft.com/office/drawing/2014/main" id="{7F626DD8-FF66-8262-DB9B-0E2BA889D233}"/>
              </a:ext>
            </a:extLst>
          </p:cNvPr>
          <p:cNvSpPr txBox="1">
            <a:spLocks noGrp="1"/>
          </p:cNvSpPr>
          <p:nvPr>
            <p:ph type="subTitle" idx="3"/>
          </p:nvPr>
        </p:nvSpPr>
        <p:spPr>
          <a:xfrm>
            <a:off x="2552575" y="5841877"/>
            <a:ext cx="2735100" cy="558900"/>
          </a:xfrm>
          <a:prstGeom prst="rect">
            <a:avLst/>
          </a:prstGeom>
        </p:spPr>
        <p:txBody>
          <a:bodyPr spcFirstLastPara="1" wrap="square" lIns="91425" tIns="91425" rIns="91425" bIns="91425" anchor="b" anchorCtr="0">
            <a:noAutofit/>
          </a:bodyPr>
          <a:lstStyle/>
          <a:p>
            <a:pPr marL="0" indent="0"/>
            <a:endParaRPr dirty="0"/>
          </a:p>
        </p:txBody>
      </p:sp>
      <p:pic>
        <p:nvPicPr>
          <p:cNvPr id="2" name="Picture 1">
            <a:extLst>
              <a:ext uri="{FF2B5EF4-FFF2-40B4-BE49-F238E27FC236}">
                <a16:creationId xmlns:a16="http://schemas.microsoft.com/office/drawing/2014/main" id="{83716357-0427-8D57-4523-D316CBC9D6C5}"/>
              </a:ext>
            </a:extLst>
          </p:cNvPr>
          <p:cNvPicPr>
            <a:picLocks noChangeAspect="1"/>
          </p:cNvPicPr>
          <p:nvPr/>
        </p:nvPicPr>
        <p:blipFill>
          <a:blip r:embed="rId3"/>
          <a:stretch>
            <a:fillRect/>
          </a:stretch>
        </p:blipFill>
        <p:spPr>
          <a:xfrm>
            <a:off x="330960" y="1017725"/>
            <a:ext cx="8482079" cy="3968945"/>
          </a:xfrm>
          <a:prstGeom prst="rect">
            <a:avLst/>
          </a:prstGeom>
        </p:spPr>
      </p:pic>
    </p:spTree>
    <p:extLst>
      <p:ext uri="{BB962C8B-B14F-4D97-AF65-F5344CB8AC3E}">
        <p14:creationId xmlns:p14="http://schemas.microsoft.com/office/powerpoint/2010/main" val="33228692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59">
          <a:extLst>
            <a:ext uri="{FF2B5EF4-FFF2-40B4-BE49-F238E27FC236}">
              <a16:creationId xmlns:a16="http://schemas.microsoft.com/office/drawing/2014/main" id="{3807B14F-0CDB-D5C0-20BD-734E4E047927}"/>
            </a:ext>
          </a:extLst>
        </p:cNvPr>
        <p:cNvGrpSpPr/>
        <p:nvPr/>
      </p:nvGrpSpPr>
      <p:grpSpPr>
        <a:xfrm>
          <a:off x="0" y="0"/>
          <a:ext cx="0" cy="0"/>
          <a:chOff x="0" y="0"/>
          <a:chExt cx="0" cy="0"/>
        </a:xfrm>
      </p:grpSpPr>
      <p:sp>
        <p:nvSpPr>
          <p:cNvPr id="360" name="Google Shape;360;p33">
            <a:extLst>
              <a:ext uri="{FF2B5EF4-FFF2-40B4-BE49-F238E27FC236}">
                <a16:creationId xmlns:a16="http://schemas.microsoft.com/office/drawing/2014/main" id="{D13EB1FC-8FCD-04CF-58C2-9870E2858CA3}"/>
              </a:ext>
            </a:extLst>
          </p:cNvPr>
          <p:cNvSpPr txBox="1">
            <a:spLocks noGrp="1"/>
          </p:cNvSpPr>
          <p:nvPr>
            <p:ph type="subTitle" idx="4"/>
          </p:nvPr>
        </p:nvSpPr>
        <p:spPr>
          <a:xfrm>
            <a:off x="8670372" y="5707406"/>
            <a:ext cx="2735100" cy="558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endParaRPr dirty="0"/>
          </a:p>
        </p:txBody>
      </p:sp>
      <p:sp>
        <p:nvSpPr>
          <p:cNvPr id="361" name="Google Shape;361;p33">
            <a:extLst>
              <a:ext uri="{FF2B5EF4-FFF2-40B4-BE49-F238E27FC236}">
                <a16:creationId xmlns:a16="http://schemas.microsoft.com/office/drawing/2014/main" id="{EBA48285-FE26-937D-6E27-05768876B6CF}"/>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Dataset Overview</a:t>
            </a:r>
            <a:endParaRPr dirty="0"/>
          </a:p>
        </p:txBody>
      </p:sp>
      <p:sp>
        <p:nvSpPr>
          <p:cNvPr id="362" name="Google Shape;362;p33">
            <a:extLst>
              <a:ext uri="{FF2B5EF4-FFF2-40B4-BE49-F238E27FC236}">
                <a16:creationId xmlns:a16="http://schemas.microsoft.com/office/drawing/2014/main" id="{684CF10C-944E-AEC6-5A8E-6BFF824F257F}"/>
              </a:ext>
            </a:extLst>
          </p:cNvPr>
          <p:cNvSpPr txBox="1">
            <a:spLocks noGrp="1"/>
          </p:cNvSpPr>
          <p:nvPr>
            <p:ph type="subTitle" idx="1"/>
          </p:nvPr>
        </p:nvSpPr>
        <p:spPr>
          <a:xfrm>
            <a:off x="6707100" y="5514574"/>
            <a:ext cx="3180969" cy="229368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63" name="Google Shape;363;p33">
            <a:extLst>
              <a:ext uri="{FF2B5EF4-FFF2-40B4-BE49-F238E27FC236}">
                <a16:creationId xmlns:a16="http://schemas.microsoft.com/office/drawing/2014/main" id="{5252CDF6-2E0B-719C-279F-0DFB5CB65C70}"/>
              </a:ext>
            </a:extLst>
          </p:cNvPr>
          <p:cNvSpPr txBox="1">
            <a:spLocks noGrp="1"/>
          </p:cNvSpPr>
          <p:nvPr>
            <p:ph type="subTitle" idx="2"/>
          </p:nvPr>
        </p:nvSpPr>
        <p:spPr>
          <a:xfrm>
            <a:off x="1485774" y="2726552"/>
            <a:ext cx="2906931" cy="1791660"/>
          </a:xfrm>
          <a:prstGeom prst="rect">
            <a:avLst/>
          </a:prstGeom>
        </p:spPr>
        <p:txBody>
          <a:bodyPr spcFirstLastPara="1" wrap="square" lIns="91425" tIns="91425" rIns="91425" bIns="91425" anchor="t" anchorCtr="0">
            <a:noAutofit/>
          </a:bodyPr>
          <a:lstStyle/>
          <a:p>
            <a:pPr marL="152400" indent="0" algn="l"/>
            <a:endParaRPr lang="en-US" dirty="0"/>
          </a:p>
          <a:p>
            <a:pPr marL="0" lvl="0" indent="0" algn="ctr" rtl="0">
              <a:spcBef>
                <a:spcPts val="0"/>
              </a:spcBef>
              <a:spcAft>
                <a:spcPts val="0"/>
              </a:spcAft>
              <a:buNone/>
            </a:pPr>
            <a:endParaRPr dirty="0"/>
          </a:p>
        </p:txBody>
      </p:sp>
      <p:sp>
        <p:nvSpPr>
          <p:cNvPr id="364" name="Google Shape;364;p33">
            <a:extLst>
              <a:ext uri="{FF2B5EF4-FFF2-40B4-BE49-F238E27FC236}">
                <a16:creationId xmlns:a16="http://schemas.microsoft.com/office/drawing/2014/main" id="{1E7137A0-454C-9354-58E5-25791D3B1993}"/>
              </a:ext>
            </a:extLst>
          </p:cNvPr>
          <p:cNvSpPr txBox="1">
            <a:spLocks noGrp="1"/>
          </p:cNvSpPr>
          <p:nvPr>
            <p:ph type="subTitle" idx="3"/>
          </p:nvPr>
        </p:nvSpPr>
        <p:spPr>
          <a:xfrm>
            <a:off x="2552575" y="5841877"/>
            <a:ext cx="2735100" cy="558900"/>
          </a:xfrm>
          <a:prstGeom prst="rect">
            <a:avLst/>
          </a:prstGeom>
        </p:spPr>
        <p:txBody>
          <a:bodyPr spcFirstLastPara="1" wrap="square" lIns="91425" tIns="91425" rIns="91425" bIns="91425" anchor="b" anchorCtr="0">
            <a:noAutofit/>
          </a:bodyPr>
          <a:lstStyle/>
          <a:p>
            <a:pPr marL="0" indent="0"/>
            <a:endParaRPr dirty="0"/>
          </a:p>
        </p:txBody>
      </p:sp>
      <p:pic>
        <p:nvPicPr>
          <p:cNvPr id="3" name="Picture 2">
            <a:extLst>
              <a:ext uri="{FF2B5EF4-FFF2-40B4-BE49-F238E27FC236}">
                <a16:creationId xmlns:a16="http://schemas.microsoft.com/office/drawing/2014/main" id="{3F165420-BEE8-4E23-6B34-82639FBD64C7}"/>
              </a:ext>
            </a:extLst>
          </p:cNvPr>
          <p:cNvPicPr>
            <a:picLocks noChangeAspect="1"/>
          </p:cNvPicPr>
          <p:nvPr/>
        </p:nvPicPr>
        <p:blipFill>
          <a:blip r:embed="rId3"/>
          <a:stretch>
            <a:fillRect/>
          </a:stretch>
        </p:blipFill>
        <p:spPr>
          <a:xfrm>
            <a:off x="0" y="1144144"/>
            <a:ext cx="9103006" cy="1582407"/>
          </a:xfrm>
          <a:prstGeom prst="rect">
            <a:avLst/>
          </a:prstGeom>
        </p:spPr>
      </p:pic>
      <p:pic>
        <p:nvPicPr>
          <p:cNvPr id="4" name="Picture 3">
            <a:extLst>
              <a:ext uri="{FF2B5EF4-FFF2-40B4-BE49-F238E27FC236}">
                <a16:creationId xmlns:a16="http://schemas.microsoft.com/office/drawing/2014/main" id="{06FA9F24-590D-1562-25A9-00453640B140}"/>
              </a:ext>
            </a:extLst>
          </p:cNvPr>
          <p:cNvPicPr>
            <a:picLocks noChangeAspect="1"/>
          </p:cNvPicPr>
          <p:nvPr/>
        </p:nvPicPr>
        <p:blipFill>
          <a:blip r:embed="rId4"/>
          <a:stretch>
            <a:fillRect/>
          </a:stretch>
        </p:blipFill>
        <p:spPr>
          <a:xfrm>
            <a:off x="144607" y="2739121"/>
            <a:ext cx="8854786" cy="1971923"/>
          </a:xfrm>
          <a:prstGeom prst="rect">
            <a:avLst/>
          </a:prstGeom>
        </p:spPr>
      </p:pic>
    </p:spTree>
    <p:extLst>
      <p:ext uri="{BB962C8B-B14F-4D97-AF65-F5344CB8AC3E}">
        <p14:creationId xmlns:p14="http://schemas.microsoft.com/office/powerpoint/2010/main" val="11462173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59">
          <a:extLst>
            <a:ext uri="{FF2B5EF4-FFF2-40B4-BE49-F238E27FC236}">
              <a16:creationId xmlns:a16="http://schemas.microsoft.com/office/drawing/2014/main" id="{572F45A8-C82B-8901-F00C-09F986AFAA09}"/>
            </a:ext>
          </a:extLst>
        </p:cNvPr>
        <p:cNvGrpSpPr/>
        <p:nvPr/>
      </p:nvGrpSpPr>
      <p:grpSpPr>
        <a:xfrm>
          <a:off x="0" y="0"/>
          <a:ext cx="0" cy="0"/>
          <a:chOff x="0" y="0"/>
          <a:chExt cx="0" cy="0"/>
        </a:xfrm>
      </p:grpSpPr>
      <p:sp>
        <p:nvSpPr>
          <p:cNvPr id="360" name="Google Shape;360;p33">
            <a:extLst>
              <a:ext uri="{FF2B5EF4-FFF2-40B4-BE49-F238E27FC236}">
                <a16:creationId xmlns:a16="http://schemas.microsoft.com/office/drawing/2014/main" id="{3A2BC336-465E-A254-5E9F-A72502FBF4E4}"/>
              </a:ext>
            </a:extLst>
          </p:cNvPr>
          <p:cNvSpPr txBox="1">
            <a:spLocks noGrp="1"/>
          </p:cNvSpPr>
          <p:nvPr>
            <p:ph type="subTitle" idx="4"/>
          </p:nvPr>
        </p:nvSpPr>
        <p:spPr>
          <a:xfrm>
            <a:off x="8670372" y="5707406"/>
            <a:ext cx="2735100" cy="558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endParaRPr dirty="0"/>
          </a:p>
        </p:txBody>
      </p:sp>
      <p:sp>
        <p:nvSpPr>
          <p:cNvPr id="361" name="Google Shape;361;p33">
            <a:extLst>
              <a:ext uri="{FF2B5EF4-FFF2-40B4-BE49-F238E27FC236}">
                <a16:creationId xmlns:a16="http://schemas.microsoft.com/office/drawing/2014/main" id="{3D446323-E80B-6A3F-FA5D-C590944004A6}"/>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Analytical Approach</a:t>
            </a:r>
            <a:endParaRPr dirty="0"/>
          </a:p>
        </p:txBody>
      </p:sp>
      <p:sp>
        <p:nvSpPr>
          <p:cNvPr id="362" name="Google Shape;362;p33">
            <a:extLst>
              <a:ext uri="{FF2B5EF4-FFF2-40B4-BE49-F238E27FC236}">
                <a16:creationId xmlns:a16="http://schemas.microsoft.com/office/drawing/2014/main" id="{953198A0-FE9E-E41E-95AA-3CD4FA5503DE}"/>
              </a:ext>
            </a:extLst>
          </p:cNvPr>
          <p:cNvSpPr txBox="1">
            <a:spLocks noGrp="1"/>
          </p:cNvSpPr>
          <p:nvPr>
            <p:ph type="subTitle" idx="1"/>
          </p:nvPr>
        </p:nvSpPr>
        <p:spPr>
          <a:xfrm>
            <a:off x="6707100" y="5514574"/>
            <a:ext cx="3180969" cy="229368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63" name="Google Shape;363;p33">
            <a:extLst>
              <a:ext uri="{FF2B5EF4-FFF2-40B4-BE49-F238E27FC236}">
                <a16:creationId xmlns:a16="http://schemas.microsoft.com/office/drawing/2014/main" id="{2A20B2EB-6F29-9D59-BD69-A55030B0AACE}"/>
              </a:ext>
            </a:extLst>
          </p:cNvPr>
          <p:cNvSpPr txBox="1">
            <a:spLocks noGrp="1"/>
          </p:cNvSpPr>
          <p:nvPr>
            <p:ph type="subTitle" idx="2"/>
          </p:nvPr>
        </p:nvSpPr>
        <p:spPr>
          <a:xfrm>
            <a:off x="1485774" y="2726552"/>
            <a:ext cx="2906931" cy="1791660"/>
          </a:xfrm>
          <a:prstGeom prst="rect">
            <a:avLst/>
          </a:prstGeom>
        </p:spPr>
        <p:txBody>
          <a:bodyPr spcFirstLastPara="1" wrap="square" lIns="91425" tIns="91425" rIns="91425" bIns="91425" anchor="t" anchorCtr="0">
            <a:noAutofit/>
          </a:bodyPr>
          <a:lstStyle/>
          <a:p>
            <a:pPr marL="152400" indent="0" algn="l"/>
            <a:endParaRPr lang="en-US" dirty="0"/>
          </a:p>
          <a:p>
            <a:pPr marL="0" lvl="0" indent="0" algn="ctr" rtl="0">
              <a:spcBef>
                <a:spcPts val="0"/>
              </a:spcBef>
              <a:spcAft>
                <a:spcPts val="0"/>
              </a:spcAft>
              <a:buNone/>
            </a:pPr>
            <a:endParaRPr dirty="0"/>
          </a:p>
        </p:txBody>
      </p:sp>
      <p:sp>
        <p:nvSpPr>
          <p:cNvPr id="364" name="Google Shape;364;p33">
            <a:extLst>
              <a:ext uri="{FF2B5EF4-FFF2-40B4-BE49-F238E27FC236}">
                <a16:creationId xmlns:a16="http://schemas.microsoft.com/office/drawing/2014/main" id="{1B7F8F18-1882-16C2-A765-F2FA5933A9F8}"/>
              </a:ext>
            </a:extLst>
          </p:cNvPr>
          <p:cNvSpPr txBox="1">
            <a:spLocks noGrp="1"/>
          </p:cNvSpPr>
          <p:nvPr>
            <p:ph type="subTitle" idx="3"/>
          </p:nvPr>
        </p:nvSpPr>
        <p:spPr>
          <a:xfrm>
            <a:off x="2552575" y="5841877"/>
            <a:ext cx="2735100" cy="558900"/>
          </a:xfrm>
          <a:prstGeom prst="rect">
            <a:avLst/>
          </a:prstGeom>
        </p:spPr>
        <p:txBody>
          <a:bodyPr spcFirstLastPara="1" wrap="square" lIns="91425" tIns="91425" rIns="91425" bIns="91425" anchor="b" anchorCtr="0">
            <a:noAutofit/>
          </a:bodyPr>
          <a:lstStyle/>
          <a:p>
            <a:pPr marL="0" indent="0"/>
            <a:endParaRPr dirty="0"/>
          </a:p>
        </p:txBody>
      </p:sp>
      <p:grpSp>
        <p:nvGrpSpPr>
          <p:cNvPr id="2" name="Google Shape;387;p34">
            <a:extLst>
              <a:ext uri="{FF2B5EF4-FFF2-40B4-BE49-F238E27FC236}">
                <a16:creationId xmlns:a16="http://schemas.microsoft.com/office/drawing/2014/main" id="{1F9C6AFD-E080-CCB1-27DC-47080CFE307B}"/>
              </a:ext>
            </a:extLst>
          </p:cNvPr>
          <p:cNvGrpSpPr/>
          <p:nvPr/>
        </p:nvGrpSpPr>
        <p:grpSpPr>
          <a:xfrm>
            <a:off x="720000" y="1230655"/>
            <a:ext cx="385525" cy="449222"/>
            <a:chOff x="1224083" y="1705328"/>
            <a:chExt cx="384641" cy="448147"/>
          </a:xfrm>
        </p:grpSpPr>
        <p:sp>
          <p:nvSpPr>
            <p:cNvPr id="5" name="Google Shape;388;p34">
              <a:extLst>
                <a:ext uri="{FF2B5EF4-FFF2-40B4-BE49-F238E27FC236}">
                  <a16:creationId xmlns:a16="http://schemas.microsoft.com/office/drawing/2014/main" id="{69D7091B-7935-7AF9-3807-3169515B43C3}"/>
                </a:ext>
              </a:extLst>
            </p:cNvPr>
            <p:cNvSpPr/>
            <p:nvPr/>
          </p:nvSpPr>
          <p:spPr>
            <a:xfrm>
              <a:off x="1309075" y="1778693"/>
              <a:ext cx="177619" cy="177619"/>
            </a:xfrm>
            <a:custGeom>
              <a:avLst/>
              <a:gdLst/>
              <a:ahLst/>
              <a:cxnLst/>
              <a:rect l="l" t="t" r="r" b="b"/>
              <a:pathLst>
                <a:path w="5026" h="5026" extrusionOk="0">
                  <a:moveTo>
                    <a:pt x="2540" y="1417"/>
                  </a:moveTo>
                  <a:cubicBezTo>
                    <a:pt x="2823" y="1417"/>
                    <a:pt x="3108" y="1525"/>
                    <a:pt x="3335" y="1739"/>
                  </a:cubicBezTo>
                  <a:cubicBezTo>
                    <a:pt x="3549" y="1953"/>
                    <a:pt x="3668" y="2215"/>
                    <a:pt x="3668" y="2525"/>
                  </a:cubicBezTo>
                  <a:cubicBezTo>
                    <a:pt x="3620" y="2787"/>
                    <a:pt x="3501" y="3096"/>
                    <a:pt x="3311" y="3287"/>
                  </a:cubicBezTo>
                  <a:cubicBezTo>
                    <a:pt x="3097" y="3501"/>
                    <a:pt x="2787" y="3620"/>
                    <a:pt x="2525" y="3620"/>
                  </a:cubicBezTo>
                  <a:cubicBezTo>
                    <a:pt x="2239" y="3620"/>
                    <a:pt x="1953" y="3501"/>
                    <a:pt x="1763" y="3287"/>
                  </a:cubicBezTo>
                  <a:cubicBezTo>
                    <a:pt x="1549" y="3096"/>
                    <a:pt x="1429" y="2810"/>
                    <a:pt x="1429" y="2525"/>
                  </a:cubicBezTo>
                  <a:cubicBezTo>
                    <a:pt x="1429" y="2215"/>
                    <a:pt x="1549" y="1953"/>
                    <a:pt x="1763" y="1739"/>
                  </a:cubicBezTo>
                  <a:cubicBezTo>
                    <a:pt x="1977" y="1525"/>
                    <a:pt x="2257" y="1417"/>
                    <a:pt x="2540" y="1417"/>
                  </a:cubicBezTo>
                  <a:close/>
                  <a:moveTo>
                    <a:pt x="2287" y="0"/>
                  </a:moveTo>
                  <a:lnTo>
                    <a:pt x="2120" y="739"/>
                  </a:lnTo>
                  <a:cubicBezTo>
                    <a:pt x="2072" y="786"/>
                    <a:pt x="2049" y="882"/>
                    <a:pt x="2001" y="905"/>
                  </a:cubicBezTo>
                  <a:cubicBezTo>
                    <a:pt x="1928" y="978"/>
                    <a:pt x="1828" y="1007"/>
                    <a:pt x="1729" y="1007"/>
                  </a:cubicBezTo>
                  <a:cubicBezTo>
                    <a:pt x="1666" y="1007"/>
                    <a:pt x="1604" y="995"/>
                    <a:pt x="1549" y="977"/>
                  </a:cubicBezTo>
                  <a:lnTo>
                    <a:pt x="882" y="548"/>
                  </a:lnTo>
                  <a:lnTo>
                    <a:pt x="572" y="882"/>
                  </a:lnTo>
                  <a:lnTo>
                    <a:pt x="953" y="1548"/>
                  </a:lnTo>
                  <a:cubicBezTo>
                    <a:pt x="977" y="1596"/>
                    <a:pt x="1001" y="1667"/>
                    <a:pt x="1001" y="1739"/>
                  </a:cubicBezTo>
                  <a:cubicBezTo>
                    <a:pt x="1001" y="1929"/>
                    <a:pt x="882" y="2048"/>
                    <a:pt x="739" y="2096"/>
                  </a:cubicBezTo>
                  <a:lnTo>
                    <a:pt x="1" y="2287"/>
                  </a:lnTo>
                  <a:lnTo>
                    <a:pt x="1" y="2739"/>
                  </a:lnTo>
                  <a:lnTo>
                    <a:pt x="739" y="2906"/>
                  </a:lnTo>
                  <a:cubicBezTo>
                    <a:pt x="882" y="2930"/>
                    <a:pt x="1001" y="3072"/>
                    <a:pt x="1001" y="3263"/>
                  </a:cubicBezTo>
                  <a:cubicBezTo>
                    <a:pt x="1001" y="3334"/>
                    <a:pt x="977" y="3406"/>
                    <a:pt x="953" y="3477"/>
                  </a:cubicBezTo>
                  <a:lnTo>
                    <a:pt x="572" y="4120"/>
                  </a:lnTo>
                  <a:lnTo>
                    <a:pt x="882" y="4454"/>
                  </a:lnTo>
                  <a:lnTo>
                    <a:pt x="1549" y="4049"/>
                  </a:lnTo>
                  <a:cubicBezTo>
                    <a:pt x="1608" y="4009"/>
                    <a:pt x="1676" y="3990"/>
                    <a:pt x="1744" y="3990"/>
                  </a:cubicBezTo>
                  <a:cubicBezTo>
                    <a:pt x="1838" y="3990"/>
                    <a:pt x="1932" y="4027"/>
                    <a:pt x="2001" y="4096"/>
                  </a:cubicBezTo>
                  <a:cubicBezTo>
                    <a:pt x="2049" y="4168"/>
                    <a:pt x="2072" y="4216"/>
                    <a:pt x="2120" y="4287"/>
                  </a:cubicBezTo>
                  <a:lnTo>
                    <a:pt x="2287" y="5025"/>
                  </a:lnTo>
                  <a:lnTo>
                    <a:pt x="2739" y="5025"/>
                  </a:lnTo>
                  <a:lnTo>
                    <a:pt x="2906" y="4287"/>
                  </a:lnTo>
                  <a:cubicBezTo>
                    <a:pt x="2954" y="4216"/>
                    <a:pt x="2977" y="4120"/>
                    <a:pt x="3025" y="4096"/>
                  </a:cubicBezTo>
                  <a:cubicBezTo>
                    <a:pt x="3092" y="4029"/>
                    <a:pt x="3182" y="4000"/>
                    <a:pt x="3273" y="4000"/>
                  </a:cubicBezTo>
                  <a:cubicBezTo>
                    <a:pt x="3344" y="4000"/>
                    <a:pt x="3415" y="4018"/>
                    <a:pt x="3478" y="4049"/>
                  </a:cubicBezTo>
                  <a:lnTo>
                    <a:pt x="4144" y="4454"/>
                  </a:lnTo>
                  <a:lnTo>
                    <a:pt x="4454" y="4120"/>
                  </a:lnTo>
                  <a:lnTo>
                    <a:pt x="4049" y="3477"/>
                  </a:lnTo>
                  <a:cubicBezTo>
                    <a:pt x="3978" y="3382"/>
                    <a:pt x="3978" y="3239"/>
                    <a:pt x="4025" y="3144"/>
                  </a:cubicBezTo>
                  <a:cubicBezTo>
                    <a:pt x="4073" y="3025"/>
                    <a:pt x="4168" y="2977"/>
                    <a:pt x="4287" y="2930"/>
                  </a:cubicBezTo>
                  <a:lnTo>
                    <a:pt x="5025" y="2763"/>
                  </a:lnTo>
                  <a:lnTo>
                    <a:pt x="5025" y="2310"/>
                  </a:lnTo>
                  <a:lnTo>
                    <a:pt x="4287" y="2144"/>
                  </a:lnTo>
                  <a:cubicBezTo>
                    <a:pt x="4168" y="2048"/>
                    <a:pt x="4073" y="1953"/>
                    <a:pt x="4025" y="1858"/>
                  </a:cubicBezTo>
                  <a:cubicBezTo>
                    <a:pt x="3954" y="1739"/>
                    <a:pt x="3978" y="1620"/>
                    <a:pt x="4049" y="1548"/>
                  </a:cubicBezTo>
                  <a:lnTo>
                    <a:pt x="4454" y="882"/>
                  </a:lnTo>
                  <a:lnTo>
                    <a:pt x="4144" y="548"/>
                  </a:lnTo>
                  <a:lnTo>
                    <a:pt x="3478" y="977"/>
                  </a:lnTo>
                  <a:cubicBezTo>
                    <a:pt x="3425" y="1012"/>
                    <a:pt x="3366" y="1027"/>
                    <a:pt x="3307" y="1027"/>
                  </a:cubicBezTo>
                  <a:cubicBezTo>
                    <a:pt x="3204" y="1027"/>
                    <a:pt x="3100" y="981"/>
                    <a:pt x="3025" y="905"/>
                  </a:cubicBezTo>
                  <a:cubicBezTo>
                    <a:pt x="2977" y="858"/>
                    <a:pt x="2954" y="786"/>
                    <a:pt x="2906" y="739"/>
                  </a:cubicBezTo>
                  <a:lnTo>
                    <a:pt x="273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389;p34">
              <a:extLst>
                <a:ext uri="{FF2B5EF4-FFF2-40B4-BE49-F238E27FC236}">
                  <a16:creationId xmlns:a16="http://schemas.microsoft.com/office/drawing/2014/main" id="{B8E956FB-226C-3AB8-0B03-1948EB04A53D}"/>
                </a:ext>
              </a:extLst>
            </p:cNvPr>
            <p:cNvSpPr/>
            <p:nvPr/>
          </p:nvSpPr>
          <p:spPr>
            <a:xfrm>
              <a:off x="1384809" y="1854957"/>
              <a:ext cx="26964" cy="26046"/>
            </a:xfrm>
            <a:custGeom>
              <a:avLst/>
              <a:gdLst/>
              <a:ahLst/>
              <a:cxnLst/>
              <a:rect l="l" t="t" r="r" b="b"/>
              <a:pathLst>
                <a:path w="763" h="737" extrusionOk="0">
                  <a:moveTo>
                    <a:pt x="363" y="1"/>
                  </a:moveTo>
                  <a:cubicBezTo>
                    <a:pt x="330" y="1"/>
                    <a:pt x="297" y="4"/>
                    <a:pt x="263" y="9"/>
                  </a:cubicBezTo>
                  <a:cubicBezTo>
                    <a:pt x="239" y="9"/>
                    <a:pt x="239" y="9"/>
                    <a:pt x="215" y="33"/>
                  </a:cubicBezTo>
                  <a:cubicBezTo>
                    <a:pt x="96" y="81"/>
                    <a:pt x="1" y="248"/>
                    <a:pt x="1" y="367"/>
                  </a:cubicBezTo>
                  <a:cubicBezTo>
                    <a:pt x="1" y="462"/>
                    <a:pt x="25" y="533"/>
                    <a:pt x="120" y="629"/>
                  </a:cubicBezTo>
                  <a:cubicBezTo>
                    <a:pt x="191" y="700"/>
                    <a:pt x="284" y="736"/>
                    <a:pt x="378" y="736"/>
                  </a:cubicBezTo>
                  <a:cubicBezTo>
                    <a:pt x="504" y="736"/>
                    <a:pt x="633" y="670"/>
                    <a:pt x="715" y="533"/>
                  </a:cubicBezTo>
                  <a:cubicBezTo>
                    <a:pt x="739" y="510"/>
                    <a:pt x="739" y="486"/>
                    <a:pt x="739" y="438"/>
                  </a:cubicBezTo>
                  <a:cubicBezTo>
                    <a:pt x="763" y="295"/>
                    <a:pt x="739" y="176"/>
                    <a:pt x="644" y="105"/>
                  </a:cubicBezTo>
                  <a:cubicBezTo>
                    <a:pt x="571" y="32"/>
                    <a:pt x="471" y="1"/>
                    <a:pt x="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390;p34">
              <a:extLst>
                <a:ext uri="{FF2B5EF4-FFF2-40B4-BE49-F238E27FC236}">
                  <a16:creationId xmlns:a16="http://schemas.microsoft.com/office/drawing/2014/main" id="{69B9F837-CDCA-26AA-F5B5-0BD13146FFEC}"/>
                </a:ext>
              </a:extLst>
            </p:cNvPr>
            <p:cNvSpPr/>
            <p:nvPr/>
          </p:nvSpPr>
          <p:spPr>
            <a:xfrm>
              <a:off x="1224083" y="1705328"/>
              <a:ext cx="384641" cy="448147"/>
            </a:xfrm>
            <a:custGeom>
              <a:avLst/>
              <a:gdLst/>
              <a:ahLst/>
              <a:cxnLst/>
              <a:rect l="l" t="t" r="r" b="b"/>
              <a:pathLst>
                <a:path w="10884" h="12681" extrusionOk="0">
                  <a:moveTo>
                    <a:pt x="5430" y="1314"/>
                  </a:moveTo>
                  <a:cubicBezTo>
                    <a:pt x="5621" y="1314"/>
                    <a:pt x="5763" y="1433"/>
                    <a:pt x="5787" y="1576"/>
                  </a:cubicBezTo>
                  <a:lnTo>
                    <a:pt x="5954" y="2124"/>
                  </a:lnTo>
                  <a:lnTo>
                    <a:pt x="6430" y="1838"/>
                  </a:lnTo>
                  <a:cubicBezTo>
                    <a:pt x="6490" y="1798"/>
                    <a:pt x="6554" y="1779"/>
                    <a:pt x="6616" y="1779"/>
                  </a:cubicBezTo>
                  <a:cubicBezTo>
                    <a:pt x="6704" y="1779"/>
                    <a:pt x="6790" y="1817"/>
                    <a:pt x="6859" y="1886"/>
                  </a:cubicBezTo>
                  <a:lnTo>
                    <a:pt x="7573" y="2600"/>
                  </a:lnTo>
                  <a:cubicBezTo>
                    <a:pt x="7692" y="2719"/>
                    <a:pt x="7740" y="2910"/>
                    <a:pt x="7645" y="3053"/>
                  </a:cubicBezTo>
                  <a:lnTo>
                    <a:pt x="7335" y="3529"/>
                  </a:lnTo>
                  <a:lnTo>
                    <a:pt x="7883" y="3672"/>
                  </a:lnTo>
                  <a:cubicBezTo>
                    <a:pt x="8050" y="3696"/>
                    <a:pt x="8145" y="3839"/>
                    <a:pt x="8145" y="4029"/>
                  </a:cubicBezTo>
                  <a:lnTo>
                    <a:pt x="8169" y="5101"/>
                  </a:lnTo>
                  <a:cubicBezTo>
                    <a:pt x="8169" y="5291"/>
                    <a:pt x="8050" y="5434"/>
                    <a:pt x="7907" y="5458"/>
                  </a:cubicBezTo>
                  <a:lnTo>
                    <a:pt x="7359" y="5577"/>
                  </a:lnTo>
                  <a:lnTo>
                    <a:pt x="7669" y="6053"/>
                  </a:lnTo>
                  <a:cubicBezTo>
                    <a:pt x="7764" y="6196"/>
                    <a:pt x="7716" y="6387"/>
                    <a:pt x="7621" y="6506"/>
                  </a:cubicBezTo>
                  <a:lnTo>
                    <a:pt x="6883" y="7220"/>
                  </a:lnTo>
                  <a:cubicBezTo>
                    <a:pt x="6813" y="7290"/>
                    <a:pt x="6728" y="7327"/>
                    <a:pt x="6640" y="7327"/>
                  </a:cubicBezTo>
                  <a:cubicBezTo>
                    <a:pt x="6578" y="7327"/>
                    <a:pt x="6514" y="7308"/>
                    <a:pt x="6454" y="7268"/>
                  </a:cubicBezTo>
                  <a:lnTo>
                    <a:pt x="5978" y="6982"/>
                  </a:lnTo>
                  <a:lnTo>
                    <a:pt x="5859" y="7506"/>
                  </a:lnTo>
                  <a:cubicBezTo>
                    <a:pt x="5835" y="7697"/>
                    <a:pt x="5668" y="7768"/>
                    <a:pt x="5502" y="7768"/>
                  </a:cubicBezTo>
                  <a:lnTo>
                    <a:pt x="4406" y="7768"/>
                  </a:lnTo>
                  <a:cubicBezTo>
                    <a:pt x="4216" y="7768"/>
                    <a:pt x="4073" y="7649"/>
                    <a:pt x="4049" y="7506"/>
                  </a:cubicBezTo>
                  <a:lnTo>
                    <a:pt x="3882" y="6982"/>
                  </a:lnTo>
                  <a:lnTo>
                    <a:pt x="3406" y="7268"/>
                  </a:lnTo>
                  <a:cubicBezTo>
                    <a:pt x="3346" y="7308"/>
                    <a:pt x="3282" y="7327"/>
                    <a:pt x="3220" y="7327"/>
                  </a:cubicBezTo>
                  <a:cubicBezTo>
                    <a:pt x="3132" y="7327"/>
                    <a:pt x="3047" y="7290"/>
                    <a:pt x="2977" y="7220"/>
                  </a:cubicBezTo>
                  <a:lnTo>
                    <a:pt x="2263" y="6506"/>
                  </a:lnTo>
                  <a:cubicBezTo>
                    <a:pt x="2144" y="6387"/>
                    <a:pt x="2096" y="6196"/>
                    <a:pt x="2191" y="6053"/>
                  </a:cubicBezTo>
                  <a:lnTo>
                    <a:pt x="2501" y="5577"/>
                  </a:lnTo>
                  <a:lnTo>
                    <a:pt x="1953" y="5434"/>
                  </a:lnTo>
                  <a:cubicBezTo>
                    <a:pt x="1786" y="5387"/>
                    <a:pt x="1691" y="5244"/>
                    <a:pt x="1691" y="5077"/>
                  </a:cubicBezTo>
                  <a:lnTo>
                    <a:pt x="1691" y="4029"/>
                  </a:lnTo>
                  <a:cubicBezTo>
                    <a:pt x="1691" y="3839"/>
                    <a:pt x="1810" y="3696"/>
                    <a:pt x="1953" y="3672"/>
                  </a:cubicBezTo>
                  <a:lnTo>
                    <a:pt x="2501" y="3529"/>
                  </a:lnTo>
                  <a:lnTo>
                    <a:pt x="2191" y="3053"/>
                  </a:lnTo>
                  <a:cubicBezTo>
                    <a:pt x="2096" y="2910"/>
                    <a:pt x="2144" y="2719"/>
                    <a:pt x="2263" y="2600"/>
                  </a:cubicBezTo>
                  <a:lnTo>
                    <a:pt x="2977" y="1886"/>
                  </a:lnTo>
                  <a:cubicBezTo>
                    <a:pt x="3047" y="1817"/>
                    <a:pt x="3132" y="1779"/>
                    <a:pt x="3220" y="1779"/>
                  </a:cubicBezTo>
                  <a:cubicBezTo>
                    <a:pt x="3282" y="1779"/>
                    <a:pt x="3346" y="1798"/>
                    <a:pt x="3406" y="1838"/>
                  </a:cubicBezTo>
                  <a:lnTo>
                    <a:pt x="3882" y="2124"/>
                  </a:lnTo>
                  <a:lnTo>
                    <a:pt x="4049" y="1576"/>
                  </a:lnTo>
                  <a:cubicBezTo>
                    <a:pt x="4073" y="1410"/>
                    <a:pt x="4216" y="1314"/>
                    <a:pt x="4406" y="1314"/>
                  </a:cubicBezTo>
                  <a:close/>
                  <a:moveTo>
                    <a:pt x="4931" y="1"/>
                  </a:moveTo>
                  <a:cubicBezTo>
                    <a:pt x="3997" y="1"/>
                    <a:pt x="3087" y="265"/>
                    <a:pt x="2287" y="790"/>
                  </a:cubicBezTo>
                  <a:cubicBezTo>
                    <a:pt x="858" y="1719"/>
                    <a:pt x="0" y="3267"/>
                    <a:pt x="0" y="4958"/>
                  </a:cubicBezTo>
                  <a:cubicBezTo>
                    <a:pt x="0" y="5672"/>
                    <a:pt x="143" y="6315"/>
                    <a:pt x="405" y="6982"/>
                  </a:cubicBezTo>
                  <a:cubicBezTo>
                    <a:pt x="643" y="7554"/>
                    <a:pt x="1001" y="8054"/>
                    <a:pt x="1453" y="8506"/>
                  </a:cubicBezTo>
                  <a:lnTo>
                    <a:pt x="1453" y="11316"/>
                  </a:lnTo>
                  <a:cubicBezTo>
                    <a:pt x="1453" y="11507"/>
                    <a:pt x="1572" y="11650"/>
                    <a:pt x="1739" y="11674"/>
                  </a:cubicBezTo>
                  <a:lnTo>
                    <a:pt x="6930" y="12674"/>
                  </a:lnTo>
                  <a:cubicBezTo>
                    <a:pt x="6951" y="12678"/>
                    <a:pt x="6972" y="12681"/>
                    <a:pt x="6992" y="12681"/>
                  </a:cubicBezTo>
                  <a:cubicBezTo>
                    <a:pt x="7188" y="12681"/>
                    <a:pt x="7383" y="12489"/>
                    <a:pt x="7383" y="12317"/>
                  </a:cubicBezTo>
                  <a:lnTo>
                    <a:pt x="7383" y="11388"/>
                  </a:lnTo>
                  <a:lnTo>
                    <a:pt x="8455" y="11388"/>
                  </a:lnTo>
                  <a:cubicBezTo>
                    <a:pt x="8955" y="11388"/>
                    <a:pt x="9359" y="11031"/>
                    <a:pt x="9455" y="10530"/>
                  </a:cubicBezTo>
                  <a:lnTo>
                    <a:pt x="9764" y="8744"/>
                  </a:lnTo>
                  <a:lnTo>
                    <a:pt x="9907" y="8744"/>
                  </a:lnTo>
                  <a:cubicBezTo>
                    <a:pt x="10241" y="8744"/>
                    <a:pt x="10526" y="8554"/>
                    <a:pt x="10669" y="8292"/>
                  </a:cubicBezTo>
                  <a:cubicBezTo>
                    <a:pt x="10884" y="7982"/>
                    <a:pt x="10884" y="7625"/>
                    <a:pt x="10741" y="7363"/>
                  </a:cubicBezTo>
                  <a:lnTo>
                    <a:pt x="9812" y="5768"/>
                  </a:lnTo>
                  <a:cubicBezTo>
                    <a:pt x="10002" y="4720"/>
                    <a:pt x="9812" y="3624"/>
                    <a:pt x="9312" y="2576"/>
                  </a:cubicBezTo>
                  <a:cubicBezTo>
                    <a:pt x="8859" y="1672"/>
                    <a:pt x="8145" y="933"/>
                    <a:pt x="7216" y="528"/>
                  </a:cubicBezTo>
                  <a:cubicBezTo>
                    <a:pt x="6468" y="176"/>
                    <a:pt x="5692" y="1"/>
                    <a:pt x="4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 name="TextBox 8">
            <a:extLst>
              <a:ext uri="{FF2B5EF4-FFF2-40B4-BE49-F238E27FC236}">
                <a16:creationId xmlns:a16="http://schemas.microsoft.com/office/drawing/2014/main" id="{3E5A36F0-7CA8-0DE9-A84A-8C55892D730C}"/>
              </a:ext>
            </a:extLst>
          </p:cNvPr>
          <p:cNvSpPr txBox="1"/>
          <p:nvPr/>
        </p:nvSpPr>
        <p:spPr>
          <a:xfrm>
            <a:off x="515353" y="1829363"/>
            <a:ext cx="5987716" cy="1600438"/>
          </a:xfrm>
          <a:prstGeom prst="rect">
            <a:avLst/>
          </a:prstGeom>
          <a:noFill/>
        </p:spPr>
        <p:txBody>
          <a:bodyPr wrap="square">
            <a:spAutoFit/>
          </a:bodyPr>
          <a:lstStyle/>
          <a:p>
            <a:r>
              <a:rPr lang="en-US" dirty="0">
                <a:solidFill>
                  <a:schemeClr val="tx1"/>
                </a:solidFill>
                <a:latin typeface="+mn-lt"/>
              </a:rPr>
              <a:t>Data Preparation:</a:t>
            </a:r>
          </a:p>
          <a:p>
            <a:pPr marL="285750" lvl="8" indent="-285750">
              <a:buFont typeface="Arial" panose="020B0604020202020204" pitchFamily="34" charset="0"/>
              <a:buChar char="•"/>
            </a:pPr>
            <a:r>
              <a:rPr lang="en-US" dirty="0">
                <a:solidFill>
                  <a:schemeClr val="tx1"/>
                </a:solidFill>
                <a:latin typeface="+mn-lt"/>
              </a:rPr>
              <a:t>Rows with missing values were removed using </a:t>
            </a:r>
            <a:r>
              <a:rPr lang="en-US" dirty="0" err="1">
                <a:solidFill>
                  <a:schemeClr val="tx1"/>
                </a:solidFill>
                <a:latin typeface="+mn-lt"/>
              </a:rPr>
              <a:t>na.omit</a:t>
            </a:r>
            <a:r>
              <a:rPr lang="en-US" dirty="0">
                <a:solidFill>
                  <a:schemeClr val="tx1"/>
                </a:solidFill>
                <a:latin typeface="+mn-lt"/>
              </a:rPr>
              <a:t>()</a:t>
            </a:r>
          </a:p>
          <a:p>
            <a:pPr marL="285750" lvl="1" indent="-285750">
              <a:buFont typeface="Arial" panose="020B0604020202020204" pitchFamily="34" charset="0"/>
              <a:buChar char="•"/>
            </a:pPr>
            <a:r>
              <a:rPr lang="en-US" dirty="0">
                <a:solidFill>
                  <a:schemeClr val="tx1"/>
                </a:solidFill>
                <a:latin typeface="+mn-lt"/>
              </a:rPr>
              <a:t>Categorical variables were treated as factors and handled natively by the model</a:t>
            </a:r>
          </a:p>
          <a:p>
            <a:r>
              <a:rPr lang="en-US" dirty="0">
                <a:solidFill>
                  <a:schemeClr val="tx1"/>
                </a:solidFill>
                <a:latin typeface="+mn-lt"/>
              </a:rPr>
              <a:t>Model: Logistic Regression</a:t>
            </a:r>
          </a:p>
          <a:p>
            <a:pPr marL="285750" lvl="1" indent="-285750">
              <a:buFont typeface="Arial" panose="020B0604020202020204" pitchFamily="34" charset="0"/>
              <a:buChar char="•"/>
            </a:pPr>
            <a:r>
              <a:rPr lang="en-US" dirty="0">
                <a:solidFill>
                  <a:schemeClr val="tx1"/>
                </a:solidFill>
                <a:latin typeface="+mn-lt"/>
              </a:rPr>
              <a:t>Evaluated using Confusion Matrix, ROC Curve, AUC, and Odds Ratios</a:t>
            </a:r>
          </a:p>
        </p:txBody>
      </p:sp>
      <p:pic>
        <p:nvPicPr>
          <p:cNvPr id="10" name="Picture 9">
            <a:extLst>
              <a:ext uri="{FF2B5EF4-FFF2-40B4-BE49-F238E27FC236}">
                <a16:creationId xmlns:a16="http://schemas.microsoft.com/office/drawing/2014/main" id="{D53A5F68-B08F-F705-97B4-6F034B28DD72}"/>
              </a:ext>
            </a:extLst>
          </p:cNvPr>
          <p:cNvPicPr>
            <a:picLocks noChangeAspect="1"/>
          </p:cNvPicPr>
          <p:nvPr/>
        </p:nvPicPr>
        <p:blipFill>
          <a:blip r:embed="rId3"/>
          <a:stretch>
            <a:fillRect/>
          </a:stretch>
        </p:blipFill>
        <p:spPr>
          <a:xfrm>
            <a:off x="2444719" y="3515796"/>
            <a:ext cx="6246165" cy="1534462"/>
          </a:xfrm>
          <a:prstGeom prst="rect">
            <a:avLst/>
          </a:prstGeom>
        </p:spPr>
      </p:pic>
    </p:spTree>
    <p:extLst>
      <p:ext uri="{BB962C8B-B14F-4D97-AF65-F5344CB8AC3E}">
        <p14:creationId xmlns:p14="http://schemas.microsoft.com/office/powerpoint/2010/main" val="30008688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59">
          <a:extLst>
            <a:ext uri="{FF2B5EF4-FFF2-40B4-BE49-F238E27FC236}">
              <a16:creationId xmlns:a16="http://schemas.microsoft.com/office/drawing/2014/main" id="{DE6D3389-58DE-3AF9-8A84-B82ED86DF3F9}"/>
            </a:ext>
          </a:extLst>
        </p:cNvPr>
        <p:cNvGrpSpPr/>
        <p:nvPr/>
      </p:nvGrpSpPr>
      <p:grpSpPr>
        <a:xfrm>
          <a:off x="0" y="0"/>
          <a:ext cx="0" cy="0"/>
          <a:chOff x="0" y="0"/>
          <a:chExt cx="0" cy="0"/>
        </a:xfrm>
      </p:grpSpPr>
      <p:sp>
        <p:nvSpPr>
          <p:cNvPr id="360" name="Google Shape;360;p33">
            <a:extLst>
              <a:ext uri="{FF2B5EF4-FFF2-40B4-BE49-F238E27FC236}">
                <a16:creationId xmlns:a16="http://schemas.microsoft.com/office/drawing/2014/main" id="{7AEBAB3A-40B9-B535-15C1-6AC652F67F7A}"/>
              </a:ext>
            </a:extLst>
          </p:cNvPr>
          <p:cNvSpPr txBox="1">
            <a:spLocks noGrp="1"/>
          </p:cNvSpPr>
          <p:nvPr>
            <p:ph type="subTitle" idx="4"/>
          </p:nvPr>
        </p:nvSpPr>
        <p:spPr>
          <a:xfrm>
            <a:off x="8670372" y="5707406"/>
            <a:ext cx="2735100" cy="558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endParaRPr dirty="0"/>
          </a:p>
        </p:txBody>
      </p:sp>
      <p:sp>
        <p:nvSpPr>
          <p:cNvPr id="361" name="Google Shape;361;p33">
            <a:extLst>
              <a:ext uri="{FF2B5EF4-FFF2-40B4-BE49-F238E27FC236}">
                <a16:creationId xmlns:a16="http://schemas.microsoft.com/office/drawing/2014/main" id="{CE24CB24-99A3-1515-CD22-1C865022A45C}"/>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Hypothesis Tested</a:t>
            </a:r>
            <a:endParaRPr dirty="0"/>
          </a:p>
        </p:txBody>
      </p:sp>
      <p:sp>
        <p:nvSpPr>
          <p:cNvPr id="362" name="Google Shape;362;p33">
            <a:extLst>
              <a:ext uri="{FF2B5EF4-FFF2-40B4-BE49-F238E27FC236}">
                <a16:creationId xmlns:a16="http://schemas.microsoft.com/office/drawing/2014/main" id="{19BAB509-89E2-4CAF-DDB7-6F3E6B055336}"/>
              </a:ext>
            </a:extLst>
          </p:cNvPr>
          <p:cNvSpPr txBox="1">
            <a:spLocks noGrp="1"/>
          </p:cNvSpPr>
          <p:nvPr>
            <p:ph type="subTitle" idx="1"/>
          </p:nvPr>
        </p:nvSpPr>
        <p:spPr>
          <a:xfrm>
            <a:off x="6707100" y="5514574"/>
            <a:ext cx="3180969" cy="229368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63" name="Google Shape;363;p33">
            <a:extLst>
              <a:ext uri="{FF2B5EF4-FFF2-40B4-BE49-F238E27FC236}">
                <a16:creationId xmlns:a16="http://schemas.microsoft.com/office/drawing/2014/main" id="{C90F0A4D-5A08-6E6E-EEFC-AB02DDF28E6D}"/>
              </a:ext>
            </a:extLst>
          </p:cNvPr>
          <p:cNvSpPr txBox="1">
            <a:spLocks noGrp="1"/>
          </p:cNvSpPr>
          <p:nvPr>
            <p:ph type="subTitle" idx="2"/>
          </p:nvPr>
        </p:nvSpPr>
        <p:spPr>
          <a:xfrm>
            <a:off x="1485774" y="2726552"/>
            <a:ext cx="2906931" cy="1791660"/>
          </a:xfrm>
          <a:prstGeom prst="rect">
            <a:avLst/>
          </a:prstGeom>
        </p:spPr>
        <p:txBody>
          <a:bodyPr spcFirstLastPara="1" wrap="square" lIns="91425" tIns="91425" rIns="91425" bIns="91425" anchor="t" anchorCtr="0">
            <a:noAutofit/>
          </a:bodyPr>
          <a:lstStyle/>
          <a:p>
            <a:pPr marL="152400" indent="0" algn="l"/>
            <a:endParaRPr lang="en-US" dirty="0"/>
          </a:p>
          <a:p>
            <a:pPr marL="0" lvl="0" indent="0" algn="ctr" rtl="0">
              <a:spcBef>
                <a:spcPts val="0"/>
              </a:spcBef>
              <a:spcAft>
                <a:spcPts val="0"/>
              </a:spcAft>
              <a:buNone/>
            </a:pPr>
            <a:endParaRPr dirty="0"/>
          </a:p>
        </p:txBody>
      </p:sp>
      <p:sp>
        <p:nvSpPr>
          <p:cNvPr id="364" name="Google Shape;364;p33">
            <a:extLst>
              <a:ext uri="{FF2B5EF4-FFF2-40B4-BE49-F238E27FC236}">
                <a16:creationId xmlns:a16="http://schemas.microsoft.com/office/drawing/2014/main" id="{DE0EE55B-99B4-A9FB-226E-76E96B3F57B8}"/>
              </a:ext>
            </a:extLst>
          </p:cNvPr>
          <p:cNvSpPr txBox="1">
            <a:spLocks noGrp="1"/>
          </p:cNvSpPr>
          <p:nvPr>
            <p:ph type="subTitle" idx="3"/>
          </p:nvPr>
        </p:nvSpPr>
        <p:spPr>
          <a:xfrm>
            <a:off x="2552575" y="5841877"/>
            <a:ext cx="2735100" cy="558900"/>
          </a:xfrm>
          <a:prstGeom prst="rect">
            <a:avLst/>
          </a:prstGeom>
        </p:spPr>
        <p:txBody>
          <a:bodyPr spcFirstLastPara="1" wrap="square" lIns="91425" tIns="91425" rIns="91425" bIns="91425" anchor="b" anchorCtr="0">
            <a:noAutofit/>
          </a:bodyPr>
          <a:lstStyle/>
          <a:p>
            <a:pPr marL="0" indent="0"/>
            <a:endParaRPr dirty="0"/>
          </a:p>
        </p:txBody>
      </p:sp>
      <p:sp>
        <p:nvSpPr>
          <p:cNvPr id="5" name="TextBox 4">
            <a:extLst>
              <a:ext uri="{FF2B5EF4-FFF2-40B4-BE49-F238E27FC236}">
                <a16:creationId xmlns:a16="http://schemas.microsoft.com/office/drawing/2014/main" id="{193F2214-7588-9D65-D60A-706EC354C138}"/>
              </a:ext>
            </a:extLst>
          </p:cNvPr>
          <p:cNvSpPr txBox="1"/>
          <p:nvPr/>
        </p:nvSpPr>
        <p:spPr>
          <a:xfrm>
            <a:off x="297180" y="1202504"/>
            <a:ext cx="5989320" cy="2677656"/>
          </a:xfrm>
          <a:prstGeom prst="rect">
            <a:avLst/>
          </a:prstGeom>
          <a:noFill/>
        </p:spPr>
        <p:txBody>
          <a:bodyPr wrap="square">
            <a:spAutoFit/>
          </a:bodyPr>
          <a:lstStyle/>
          <a:p>
            <a:pPr marL="285750" indent="-285750">
              <a:buFont typeface="Arial" panose="020B0604020202020204" pitchFamily="34" charset="0"/>
              <a:buChar char="•"/>
            </a:pPr>
            <a:r>
              <a:rPr lang="en-US" sz="2800" dirty="0">
                <a:solidFill>
                  <a:schemeClr val="tx1"/>
                </a:solidFill>
              </a:rPr>
              <a:t>Null Hypothesis (H0): The predictors have no significant effect on depression.</a:t>
            </a:r>
          </a:p>
          <a:p>
            <a:pPr marL="285750" indent="-285750">
              <a:buFont typeface="Arial" panose="020B0604020202020204" pitchFamily="34" charset="0"/>
              <a:buChar char="•"/>
            </a:pPr>
            <a:r>
              <a:rPr lang="en-US" sz="2800" dirty="0">
                <a:solidFill>
                  <a:schemeClr val="tx1"/>
                </a:solidFill>
              </a:rPr>
              <a:t>Alternative Hypothesis (HA): At least one predictor significantly affects depression.</a:t>
            </a:r>
          </a:p>
        </p:txBody>
      </p:sp>
    </p:spTree>
    <p:extLst>
      <p:ext uri="{BB962C8B-B14F-4D97-AF65-F5344CB8AC3E}">
        <p14:creationId xmlns:p14="http://schemas.microsoft.com/office/powerpoint/2010/main" val="11349418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59">
          <a:extLst>
            <a:ext uri="{FF2B5EF4-FFF2-40B4-BE49-F238E27FC236}">
              <a16:creationId xmlns:a16="http://schemas.microsoft.com/office/drawing/2014/main" id="{2E1A0A83-5AA5-B5B5-4300-3853C5A1BA3F}"/>
            </a:ext>
          </a:extLst>
        </p:cNvPr>
        <p:cNvGrpSpPr/>
        <p:nvPr/>
      </p:nvGrpSpPr>
      <p:grpSpPr>
        <a:xfrm>
          <a:off x="0" y="0"/>
          <a:ext cx="0" cy="0"/>
          <a:chOff x="0" y="0"/>
          <a:chExt cx="0" cy="0"/>
        </a:xfrm>
      </p:grpSpPr>
      <p:sp>
        <p:nvSpPr>
          <p:cNvPr id="360" name="Google Shape;360;p33">
            <a:extLst>
              <a:ext uri="{FF2B5EF4-FFF2-40B4-BE49-F238E27FC236}">
                <a16:creationId xmlns:a16="http://schemas.microsoft.com/office/drawing/2014/main" id="{B0BC1096-4B42-7BD8-A3C6-8CA38A585385}"/>
              </a:ext>
            </a:extLst>
          </p:cNvPr>
          <p:cNvSpPr txBox="1">
            <a:spLocks noGrp="1"/>
          </p:cNvSpPr>
          <p:nvPr>
            <p:ph type="subTitle" idx="4"/>
          </p:nvPr>
        </p:nvSpPr>
        <p:spPr>
          <a:xfrm>
            <a:off x="8670372" y="5707406"/>
            <a:ext cx="2735100" cy="558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endParaRPr dirty="0"/>
          </a:p>
        </p:txBody>
      </p:sp>
      <p:sp>
        <p:nvSpPr>
          <p:cNvPr id="361" name="Google Shape;361;p33">
            <a:extLst>
              <a:ext uri="{FF2B5EF4-FFF2-40B4-BE49-F238E27FC236}">
                <a16:creationId xmlns:a16="http://schemas.microsoft.com/office/drawing/2014/main" id="{1733F0E2-1B2B-75DE-2FA6-A5A98CB9CF6C}"/>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Assumptions of Logistic Regression</a:t>
            </a:r>
            <a:endParaRPr dirty="0"/>
          </a:p>
        </p:txBody>
      </p:sp>
      <p:sp>
        <p:nvSpPr>
          <p:cNvPr id="362" name="Google Shape;362;p33">
            <a:extLst>
              <a:ext uri="{FF2B5EF4-FFF2-40B4-BE49-F238E27FC236}">
                <a16:creationId xmlns:a16="http://schemas.microsoft.com/office/drawing/2014/main" id="{857AAC25-E53D-95B5-3CBD-87F177EF89AB}"/>
              </a:ext>
            </a:extLst>
          </p:cNvPr>
          <p:cNvSpPr txBox="1">
            <a:spLocks noGrp="1"/>
          </p:cNvSpPr>
          <p:nvPr>
            <p:ph type="subTitle" idx="1"/>
          </p:nvPr>
        </p:nvSpPr>
        <p:spPr>
          <a:xfrm>
            <a:off x="6707100" y="5514574"/>
            <a:ext cx="3180969" cy="229368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63" name="Google Shape;363;p33">
            <a:extLst>
              <a:ext uri="{FF2B5EF4-FFF2-40B4-BE49-F238E27FC236}">
                <a16:creationId xmlns:a16="http://schemas.microsoft.com/office/drawing/2014/main" id="{33BB4F55-C897-25AD-8FCF-BD74B66D1660}"/>
              </a:ext>
            </a:extLst>
          </p:cNvPr>
          <p:cNvSpPr txBox="1">
            <a:spLocks noGrp="1"/>
          </p:cNvSpPr>
          <p:nvPr>
            <p:ph type="subTitle" idx="2"/>
          </p:nvPr>
        </p:nvSpPr>
        <p:spPr>
          <a:xfrm>
            <a:off x="1485774" y="2726552"/>
            <a:ext cx="2906931" cy="1791660"/>
          </a:xfrm>
          <a:prstGeom prst="rect">
            <a:avLst/>
          </a:prstGeom>
        </p:spPr>
        <p:txBody>
          <a:bodyPr spcFirstLastPara="1" wrap="square" lIns="91425" tIns="91425" rIns="91425" bIns="91425" anchor="t" anchorCtr="0">
            <a:noAutofit/>
          </a:bodyPr>
          <a:lstStyle/>
          <a:p>
            <a:pPr marL="152400" indent="0" algn="l"/>
            <a:endParaRPr lang="en-US" dirty="0"/>
          </a:p>
          <a:p>
            <a:pPr marL="0" lvl="0" indent="0" algn="ctr" rtl="0">
              <a:spcBef>
                <a:spcPts val="0"/>
              </a:spcBef>
              <a:spcAft>
                <a:spcPts val="0"/>
              </a:spcAft>
              <a:buNone/>
            </a:pPr>
            <a:endParaRPr dirty="0"/>
          </a:p>
        </p:txBody>
      </p:sp>
      <p:sp>
        <p:nvSpPr>
          <p:cNvPr id="364" name="Google Shape;364;p33">
            <a:extLst>
              <a:ext uri="{FF2B5EF4-FFF2-40B4-BE49-F238E27FC236}">
                <a16:creationId xmlns:a16="http://schemas.microsoft.com/office/drawing/2014/main" id="{05258BFB-BE78-771D-03EA-36A3D267DDFA}"/>
              </a:ext>
            </a:extLst>
          </p:cNvPr>
          <p:cNvSpPr txBox="1">
            <a:spLocks noGrp="1"/>
          </p:cNvSpPr>
          <p:nvPr>
            <p:ph type="subTitle" idx="3"/>
          </p:nvPr>
        </p:nvSpPr>
        <p:spPr>
          <a:xfrm>
            <a:off x="2552575" y="5841877"/>
            <a:ext cx="2735100" cy="558900"/>
          </a:xfrm>
          <a:prstGeom prst="rect">
            <a:avLst/>
          </a:prstGeom>
        </p:spPr>
        <p:txBody>
          <a:bodyPr spcFirstLastPara="1" wrap="square" lIns="91425" tIns="91425" rIns="91425" bIns="91425" anchor="b" anchorCtr="0">
            <a:noAutofit/>
          </a:bodyPr>
          <a:lstStyle/>
          <a:p>
            <a:pPr marL="0" indent="0"/>
            <a:endParaRPr dirty="0"/>
          </a:p>
        </p:txBody>
      </p:sp>
      <p:sp>
        <p:nvSpPr>
          <p:cNvPr id="5" name="TextBox 4">
            <a:extLst>
              <a:ext uri="{FF2B5EF4-FFF2-40B4-BE49-F238E27FC236}">
                <a16:creationId xmlns:a16="http://schemas.microsoft.com/office/drawing/2014/main" id="{A1767919-2B45-D4C2-B6A3-01ACB5C89760}"/>
              </a:ext>
            </a:extLst>
          </p:cNvPr>
          <p:cNvSpPr txBox="1"/>
          <p:nvPr/>
        </p:nvSpPr>
        <p:spPr>
          <a:xfrm>
            <a:off x="297180" y="1202504"/>
            <a:ext cx="5989320" cy="3600986"/>
          </a:xfrm>
          <a:prstGeom prst="rect">
            <a:avLst/>
          </a:prstGeom>
          <a:noFill/>
        </p:spPr>
        <p:txBody>
          <a:bodyPr wrap="square">
            <a:spAutoFit/>
          </a:bodyPr>
          <a:lstStyle/>
          <a:p>
            <a:r>
              <a:rPr lang="en-US" sz="2000" dirty="0">
                <a:solidFill>
                  <a:schemeClr val="tx1"/>
                </a:solidFill>
              </a:rPr>
              <a:t>Linearity of the Logit:</a:t>
            </a:r>
          </a:p>
          <a:p>
            <a:pPr marL="285750" lvl="1" indent="-285750">
              <a:buFont typeface="Arial" panose="020B0604020202020204" pitchFamily="34" charset="0"/>
              <a:buChar char="•"/>
            </a:pPr>
            <a:r>
              <a:rPr lang="en-US" sz="2000" dirty="0">
                <a:solidFill>
                  <a:schemeClr val="tx1"/>
                </a:solidFill>
              </a:rPr>
              <a:t>Relationship between predictors and log-odds is linear.</a:t>
            </a:r>
          </a:p>
          <a:p>
            <a:r>
              <a:rPr lang="en-US" sz="2000" dirty="0">
                <a:solidFill>
                  <a:schemeClr val="tx1"/>
                </a:solidFill>
              </a:rPr>
              <a:t>Independence of Errors:</a:t>
            </a:r>
          </a:p>
          <a:p>
            <a:pPr marL="285750" lvl="1" indent="-285750">
              <a:buFont typeface="Arial" panose="020B0604020202020204" pitchFamily="34" charset="0"/>
              <a:buChar char="•"/>
            </a:pPr>
            <a:r>
              <a:rPr lang="en-US" sz="2000" dirty="0">
                <a:solidFill>
                  <a:schemeClr val="tx1"/>
                </a:solidFill>
              </a:rPr>
              <a:t>Residuals should be independent.</a:t>
            </a:r>
          </a:p>
          <a:p>
            <a:r>
              <a:rPr lang="en-US" sz="2000" dirty="0">
                <a:solidFill>
                  <a:schemeClr val="tx1"/>
                </a:solidFill>
              </a:rPr>
              <a:t>No Multicollinearity: </a:t>
            </a:r>
          </a:p>
          <a:p>
            <a:pPr marL="285750" lvl="1" indent="-285750">
              <a:buFont typeface="Arial" panose="020B0604020202020204" pitchFamily="34" charset="0"/>
              <a:buChar char="•"/>
            </a:pPr>
            <a:r>
              <a:rPr lang="en-US" sz="2000" dirty="0">
                <a:solidFill>
                  <a:schemeClr val="tx1"/>
                </a:solidFill>
              </a:rPr>
              <a:t>Predictors should not be highly correlated.</a:t>
            </a:r>
          </a:p>
          <a:p>
            <a:r>
              <a:rPr lang="en-US" sz="2000" dirty="0">
                <a:solidFill>
                  <a:schemeClr val="tx1"/>
                </a:solidFill>
              </a:rPr>
              <a:t>Sufficient Sample Size: </a:t>
            </a:r>
          </a:p>
          <a:p>
            <a:pPr marL="285750" lvl="1" indent="-285750">
              <a:buFont typeface="Arial" panose="020B0604020202020204" pitchFamily="34" charset="0"/>
              <a:buChar char="•"/>
            </a:pPr>
            <a:r>
              <a:rPr lang="en-US" sz="2000" dirty="0">
                <a:solidFill>
                  <a:schemeClr val="tx1"/>
                </a:solidFill>
              </a:rPr>
              <a:t>Logistic regression requires a sufficiently large sample size.</a:t>
            </a:r>
          </a:p>
          <a:p>
            <a:pPr marL="285750" indent="-285750">
              <a:buFont typeface="Arial" panose="020B0604020202020204" pitchFamily="34" charset="0"/>
              <a:buChar char="•"/>
            </a:pPr>
            <a:endParaRPr lang="en-US" sz="2800" dirty="0">
              <a:solidFill>
                <a:schemeClr val="tx1"/>
              </a:solidFill>
            </a:endParaRPr>
          </a:p>
        </p:txBody>
      </p:sp>
    </p:spTree>
    <p:extLst>
      <p:ext uri="{BB962C8B-B14F-4D97-AF65-F5344CB8AC3E}">
        <p14:creationId xmlns:p14="http://schemas.microsoft.com/office/powerpoint/2010/main" val="29846263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25EC58-B5A0-7CAF-2182-AF5797717EC0}"/>
              </a:ext>
            </a:extLst>
          </p:cNvPr>
          <p:cNvSpPr>
            <a:spLocks noGrp="1"/>
          </p:cNvSpPr>
          <p:nvPr>
            <p:ph type="title"/>
          </p:nvPr>
        </p:nvSpPr>
        <p:spPr/>
        <p:txBody>
          <a:bodyPr/>
          <a:lstStyle/>
          <a:p>
            <a:r>
              <a:rPr lang="en-US" dirty="0"/>
              <a:t>Examples of Assumptions</a:t>
            </a:r>
          </a:p>
        </p:txBody>
      </p:sp>
      <p:pic>
        <p:nvPicPr>
          <p:cNvPr id="8" name="Picture 7">
            <a:extLst>
              <a:ext uri="{FF2B5EF4-FFF2-40B4-BE49-F238E27FC236}">
                <a16:creationId xmlns:a16="http://schemas.microsoft.com/office/drawing/2014/main" id="{60E82E9A-A6E4-99F5-5E99-131CE0AC9FB2}"/>
              </a:ext>
            </a:extLst>
          </p:cNvPr>
          <p:cNvPicPr>
            <a:picLocks noChangeAspect="1"/>
          </p:cNvPicPr>
          <p:nvPr/>
        </p:nvPicPr>
        <p:blipFill>
          <a:blip r:embed="rId3"/>
          <a:stretch>
            <a:fillRect/>
          </a:stretch>
        </p:blipFill>
        <p:spPr>
          <a:xfrm>
            <a:off x="462539" y="1081503"/>
            <a:ext cx="2776608" cy="1669084"/>
          </a:xfrm>
          <a:prstGeom prst="rect">
            <a:avLst/>
          </a:prstGeom>
        </p:spPr>
      </p:pic>
      <p:pic>
        <p:nvPicPr>
          <p:cNvPr id="10" name="Picture 9">
            <a:extLst>
              <a:ext uri="{FF2B5EF4-FFF2-40B4-BE49-F238E27FC236}">
                <a16:creationId xmlns:a16="http://schemas.microsoft.com/office/drawing/2014/main" id="{CF29501F-0D0B-250A-8846-EC5831F119DB}"/>
              </a:ext>
            </a:extLst>
          </p:cNvPr>
          <p:cNvPicPr>
            <a:picLocks noChangeAspect="1"/>
          </p:cNvPicPr>
          <p:nvPr/>
        </p:nvPicPr>
        <p:blipFill>
          <a:blip r:embed="rId4"/>
          <a:stretch>
            <a:fillRect/>
          </a:stretch>
        </p:blipFill>
        <p:spPr>
          <a:xfrm>
            <a:off x="3481597" y="2394468"/>
            <a:ext cx="4629796" cy="1219370"/>
          </a:xfrm>
          <a:prstGeom prst="rect">
            <a:avLst/>
          </a:prstGeom>
        </p:spPr>
      </p:pic>
      <p:pic>
        <p:nvPicPr>
          <p:cNvPr id="12" name="Picture 11">
            <a:extLst>
              <a:ext uri="{FF2B5EF4-FFF2-40B4-BE49-F238E27FC236}">
                <a16:creationId xmlns:a16="http://schemas.microsoft.com/office/drawing/2014/main" id="{DD242693-04CA-7D6B-DCE6-1CA87B13E572}"/>
              </a:ext>
            </a:extLst>
          </p:cNvPr>
          <p:cNvPicPr>
            <a:picLocks noChangeAspect="1"/>
          </p:cNvPicPr>
          <p:nvPr/>
        </p:nvPicPr>
        <p:blipFill>
          <a:blip r:embed="rId5"/>
          <a:stretch>
            <a:fillRect/>
          </a:stretch>
        </p:blipFill>
        <p:spPr>
          <a:xfrm>
            <a:off x="465414" y="2834640"/>
            <a:ext cx="2784062" cy="2308860"/>
          </a:xfrm>
          <a:prstGeom prst="rect">
            <a:avLst/>
          </a:prstGeom>
        </p:spPr>
      </p:pic>
    </p:spTree>
    <p:extLst>
      <p:ext uri="{BB962C8B-B14F-4D97-AF65-F5344CB8AC3E}">
        <p14:creationId xmlns:p14="http://schemas.microsoft.com/office/powerpoint/2010/main" val="3483509763"/>
      </p:ext>
    </p:extLst>
  </p:cSld>
  <p:clrMapOvr>
    <a:masterClrMapping/>
  </p:clrMapOvr>
</p:sld>
</file>

<file path=ppt/theme/theme1.xml><?xml version="1.0" encoding="utf-8"?>
<a:theme xmlns:a="http://schemas.openxmlformats.org/drawingml/2006/main" name="Medical Depression Treatment Breakthrough by Slidesgo">
  <a:themeElements>
    <a:clrScheme name="Simple Light">
      <a:dk1>
        <a:srgbClr val="F8FAFB"/>
      </a:dk1>
      <a:lt1>
        <a:srgbClr val="4E5964"/>
      </a:lt1>
      <a:dk2>
        <a:srgbClr val="C0C9D3"/>
      </a:dk2>
      <a:lt2>
        <a:srgbClr val="FFFFFF"/>
      </a:lt2>
      <a:accent1>
        <a:srgbClr val="FFFFFF"/>
      </a:accent1>
      <a:accent2>
        <a:srgbClr val="FFFFFF"/>
      </a:accent2>
      <a:accent3>
        <a:srgbClr val="FFFFFF"/>
      </a:accent3>
      <a:accent4>
        <a:srgbClr val="FFFFFF"/>
      </a:accent4>
      <a:accent5>
        <a:srgbClr val="FFFFFF"/>
      </a:accent5>
      <a:accent6>
        <a:srgbClr val="FFFFFF"/>
      </a:accent6>
      <a:hlink>
        <a:srgbClr val="F8FAF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138</TotalTime>
  <Words>2401</Words>
  <Application>Microsoft Office PowerPoint</Application>
  <PresentationFormat>On-screen Show (16:9)</PresentationFormat>
  <Paragraphs>173</Paragraphs>
  <Slides>19</Slides>
  <Notes>19</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19</vt:i4>
      </vt:variant>
    </vt:vector>
  </HeadingPairs>
  <TitlesOfParts>
    <vt:vector size="29" baseType="lpstr">
      <vt:lpstr>Rubik</vt:lpstr>
      <vt:lpstr>Symbol</vt:lpstr>
      <vt:lpstr>Arial</vt:lpstr>
      <vt:lpstr>Bebas Neue</vt:lpstr>
      <vt:lpstr>Aptos</vt:lpstr>
      <vt:lpstr>Google Sans</vt:lpstr>
      <vt:lpstr>Montserrat</vt:lpstr>
      <vt:lpstr>Helvetica</vt:lpstr>
      <vt:lpstr>__Inter_d65c78</vt:lpstr>
      <vt:lpstr>Medical Depression Treatment Breakthrough by Slidesgo</vt:lpstr>
      <vt:lpstr>Student Depression Dataset Analyzing Mental Health Trends and Predictors Among Students</vt:lpstr>
      <vt:lpstr>The Business Challenge</vt:lpstr>
      <vt:lpstr>Dataset Overview</vt:lpstr>
      <vt:lpstr>Dataset Overview</vt:lpstr>
      <vt:lpstr>Dataset Overview</vt:lpstr>
      <vt:lpstr>Analytical Approach</vt:lpstr>
      <vt:lpstr>Hypothesis Tested</vt:lpstr>
      <vt:lpstr>Assumptions of Logistic Regression</vt:lpstr>
      <vt:lpstr>Examples of Assumptions</vt:lpstr>
      <vt:lpstr>Odds Ratio Analysis</vt:lpstr>
      <vt:lpstr>Logistic Regression Model</vt:lpstr>
      <vt:lpstr>Confusion Matrix</vt:lpstr>
      <vt:lpstr>Key Findings</vt:lpstr>
      <vt:lpstr>Recommendations for Interventions</vt:lpstr>
      <vt:lpstr>Impact on Business Models</vt:lpstr>
      <vt:lpstr>Conclusion</vt:lpstr>
      <vt:lpstr>BONUS</vt:lpstr>
      <vt:lpstr>PowerPoint Presentation</vt:lpstr>
      <vt:lpstr>Thank you for listening!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Leonel</dc:creator>
  <cp:lastModifiedBy>leo salazar</cp:lastModifiedBy>
  <cp:revision>8</cp:revision>
  <dcterms:modified xsi:type="dcterms:W3CDTF">2025-05-02T23:24:28Z</dcterms:modified>
</cp:coreProperties>
</file>